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0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1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4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6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7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1.xml" ContentType="application/vnd.openxmlformats-officedocument.presentationml.notesSlide+xml"/>
  <Override PartName="/ppt/tags/tag15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58.xml" ContentType="application/vnd.openxmlformats-officedocument.presentationml.tags+xml"/>
  <Override PartName="/ppt/notesSlides/notesSlide46.xml" ContentType="application/vnd.openxmlformats-officedocument.presentationml.notesSlide+xml"/>
  <Override PartName="/ppt/tags/tag1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9" r:id="rId49"/>
    <p:sldId id="311" r:id="rId50"/>
    <p:sldId id="313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14AD2-BCEA-4002-80F6-34A2118E5730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9A681-D6E6-4813-B1C5-3245E1298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6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2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8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3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8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3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5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7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D48780-C71A-4427-8826-7AA663BD125E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1D7F7D-BB5F-42D2-9C17-0F8AA545232B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C8F90D-BB76-4C14-A59D-F4AB128A4103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2713" indent="-112713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6A440C-EEA9-4F74-A05A-CAD124C986C4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61619D-6A9A-4E9B-A30F-9A0D4CA1DBFF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542C79-C382-4579-932A-CA83E6517023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 flipV="1">
            <a:off x="6096000" y="8458513"/>
            <a:ext cx="76200" cy="4528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FBB9E2-DFDF-4D37-B409-6DA3CDDAA074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 flipV="1">
            <a:off x="6172200" y="8897288"/>
            <a:ext cx="388938" cy="96811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defRPr/>
            </a:pPr>
            <a:endParaRPr lang="en-US" dirty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02F649-7D28-4075-8BDD-61CC4DB5C8B7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  </a:t>
            </a:r>
            <a:endParaRPr lang="en-US" altLang="en-US" sz="1000"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  </a:t>
            </a:r>
            <a:endParaRPr lang="en-US" altLang="en-US" sz="1000"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 </a:t>
            </a:r>
            <a:endParaRPr lang="en-US" altLang="en-US" sz="100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9E1904-D492-4E5E-B8BF-7AA674D7D91C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0A0B0F-EB09-4B55-B323-EB94A0E5C242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C2978-3554-422A-921C-5AC1FF4EC3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7F7AAC-FEF1-40CF-92F8-2E8C2A0122E9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2713" indent="-112713" eaLnBrk="1" hangingPunct="1">
              <a:lnSpc>
                <a:spcPct val="115000"/>
              </a:lnSpc>
              <a:spcBef>
                <a:spcPct val="0"/>
              </a:spcBef>
              <a:spcAft>
                <a:spcPts val="725"/>
              </a:spcAft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ABCC09-6A7E-4E17-8631-27A715D4C3F6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33A154-6BA4-4B3C-AB0E-4A988807FD99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76631C-6814-4EEB-811F-04A761D02518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3D1B67-1C9D-4D05-BBB3-E723CABE6D77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C94163-7E32-465D-B5DB-8A41C66E7844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72703D-F46D-4DC4-A8A3-E427866A58CE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9C154C-64BC-44EC-8D7D-4DCE44D8D310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D4624B-EDF5-44DC-AFD4-EB5824D3F72A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4EABDA-B325-4273-9FF5-11486B48B7A4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EEFF91-6808-4551-86E7-1AB1BCEF0227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29F765-CB69-43F2-B196-ABB46C2904E0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1EABE2-A0CA-4E43-8129-D2683FA9D746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5134CF-901B-4737-9951-89C347D027A4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0C4FC0-C292-4F83-AE89-44E993FB8617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762000" y="4347148"/>
            <a:ext cx="5486400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 sz="110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469147-C9A1-4466-A33C-A3728C91CE04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A7C226-E495-4784-BD2F-B833F284A660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F1C541-A198-4C1C-BF42-3ECAD69F3E69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62604D-68BD-418A-BB29-85DA42C22903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56586F-83D6-4F88-B17F-14E0FD916A3E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07288F-AD35-4A88-9A71-952AE9A93922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6C453B-9EC8-482E-9951-877295A8ACBA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3A9078-DBAC-4F3C-905B-8647FE2B9832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D26C3-1548-4344-88F4-148213EEF5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6" y="4308111"/>
            <a:ext cx="6215063" cy="4439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9397C-17B0-4C2C-ADFB-86F6E48BF8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6" y="4308111"/>
            <a:ext cx="6215063" cy="4439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23440-35A1-4772-8BE9-930739BBE0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6" y="4308111"/>
            <a:ext cx="6215063" cy="4439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AE94C7-EC8E-4052-86B9-69189A74F51A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27C272-780A-43DF-8A92-27E1A78A8B6F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115000"/>
              </a:lnSpc>
              <a:spcBef>
                <a:spcPct val="0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  <a:p>
            <a:pPr marL="114300" indent="-114300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 </a:t>
            </a: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587133-E1D5-4302-9D5C-51EE64601EDF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346076" y="4309673"/>
            <a:ext cx="6215063" cy="443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alt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6A3689-4085-4EB8-AA12-ED1621958428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93BF0-8C87-4302-9987-4CA033D375E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6" y="4309673"/>
            <a:ext cx="6215063" cy="443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8DD4C-CB1B-4347-BD31-DC4C3F50734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6" y="4309673"/>
            <a:ext cx="6215063" cy="443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7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7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0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8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486F-2555-4492-BA2A-8FD1EF086CD1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6D33-B9A8-4A8F-8C49-0E5D53924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1.w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4.emf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6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49.xml"/><Relationship Id="rId7" Type="http://schemas.openxmlformats.org/officeDocument/2006/relationships/image" Target="../media/image27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://video.google.com/videoplay?docid=-3192844109141321738" TargetMode="External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59.xml"/><Relationship Id="rId7" Type="http://schemas.openxmlformats.org/officeDocument/2006/relationships/image" Target="../media/image3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0.xml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36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71.xml"/><Relationship Id="rId7" Type="http://schemas.openxmlformats.org/officeDocument/2006/relationships/image" Target="../media/image37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1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43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42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84.xml"/><Relationship Id="rId7" Type="http://schemas.openxmlformats.org/officeDocument/2006/relationships/image" Target="../media/image44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48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7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93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2.jpeg"/><Relationship Id="rId5" Type="http://schemas.openxmlformats.org/officeDocument/2006/relationships/tags" Target="../tags/tag95.xml"/><Relationship Id="rId10" Type="http://schemas.openxmlformats.org/officeDocument/2006/relationships/image" Target="../media/image51.jpeg"/><Relationship Id="rId4" Type="http://schemas.openxmlformats.org/officeDocument/2006/relationships/tags" Target="../tags/tag94.xml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tags" Target="../tags/tag99.xml"/><Relationship Id="rId7" Type="http://schemas.openxmlformats.org/officeDocument/2006/relationships/image" Target="../media/image53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9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58.png"/><Relationship Id="rId5" Type="http://schemas.openxmlformats.org/officeDocument/2006/relationships/tags" Target="../tags/tag106.xml"/><Relationship Id="rId10" Type="http://schemas.openxmlformats.org/officeDocument/2006/relationships/image" Target="../media/image57.jpeg"/><Relationship Id="rId4" Type="http://schemas.openxmlformats.org/officeDocument/2006/relationships/tags" Target="../tags/tag105.xml"/><Relationship Id="rId9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61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60.jpe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5.jpeg"/><Relationship Id="rId5" Type="http://schemas.openxmlformats.org/officeDocument/2006/relationships/tags" Target="../tags/tag117.xml"/><Relationship Id="rId10" Type="http://schemas.openxmlformats.org/officeDocument/2006/relationships/image" Target="../media/image64.jpeg"/><Relationship Id="rId4" Type="http://schemas.openxmlformats.org/officeDocument/2006/relationships/tags" Target="../tags/tag116.xml"/><Relationship Id="rId9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tags" Target="../tags/tag121.xml"/><Relationship Id="rId7" Type="http://schemas.openxmlformats.org/officeDocument/2006/relationships/image" Target="../media/image5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68.jpe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67.jpe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70.jpe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69.jpe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72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71.jpe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tags" Target="../tags/tag141.xml"/><Relationship Id="rId7" Type="http://schemas.openxmlformats.org/officeDocument/2006/relationships/image" Target="../media/image74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2.xml"/><Relationship Id="rId9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tags" Target="../tags/tag146.xml"/><Relationship Id="rId7" Type="http://schemas.openxmlformats.org/officeDocument/2006/relationships/image" Target="../media/image22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7.xm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80.jpe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79.jpe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81.jpeg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jpeg"/><Relationship Id="rId5" Type="http://schemas.openxmlformats.org/officeDocument/2006/relationships/tags" Target="../tags/tag10.xml"/><Relationship Id="rId10" Type="http://schemas.openxmlformats.org/officeDocument/2006/relationships/image" Target="../media/image5.jpe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4.xml"/><Relationship Id="rId7" Type="http://schemas.openxmlformats.org/officeDocument/2006/relationships/image" Target="../media/image7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jpeg"/><Relationship Id="rId5" Type="http://schemas.openxmlformats.org/officeDocument/2006/relationships/tags" Target="../tags/tag21.xml"/><Relationship Id="rId10" Type="http://schemas.openxmlformats.org/officeDocument/2006/relationships/image" Target="../media/image12.jpeg"/><Relationship Id="rId4" Type="http://schemas.openxmlformats.org/officeDocument/2006/relationships/tags" Target="../tags/tag20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5.xml"/><Relationship Id="rId7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r>
              <a:rPr lang="en-US" dirty="0"/>
              <a:t>Asbestos Awareness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Surry Insurance Loss Prevention Services</a:t>
            </a:r>
          </a:p>
        </p:txBody>
      </p:sp>
    </p:spTree>
    <p:extLst>
      <p:ext uri="{BB962C8B-B14F-4D97-AF65-F5344CB8AC3E}">
        <p14:creationId xmlns:p14="http://schemas.microsoft.com/office/powerpoint/2010/main" val="15089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6397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Properties of Asbestos</a:t>
            </a:r>
          </a:p>
        </p:txBody>
      </p:sp>
      <p:grpSp>
        <p:nvGrpSpPr>
          <p:cNvPr id="12291" name="Group 12"/>
          <p:cNvGrpSpPr>
            <a:grpSpLocks/>
          </p:cNvGrpSpPr>
          <p:nvPr/>
        </p:nvGrpSpPr>
        <p:grpSpPr bwMode="auto">
          <a:xfrm>
            <a:off x="381000" y="1371600"/>
            <a:ext cx="2971800" cy="2652713"/>
            <a:chOff x="240" y="864"/>
            <a:chExt cx="1872" cy="1671"/>
          </a:xfrm>
        </p:grpSpPr>
        <p:pic>
          <p:nvPicPr>
            <p:cNvPr id="12295" name="Picture 4" descr="npo0000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1"/>
            <a:stretch>
              <a:fillRect/>
            </a:stretch>
          </p:blipFill>
          <p:spPr bwMode="auto">
            <a:xfrm>
              <a:off x="288" y="864"/>
              <a:ext cx="1824" cy="143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240" y="2338"/>
              <a:ext cx="105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Asbestos ore</a:t>
              </a:r>
            </a:p>
          </p:txBody>
        </p:sp>
      </p:grpSp>
      <p:pic>
        <p:nvPicPr>
          <p:cNvPr id="12292" name="Picture 10" descr="npo00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451350"/>
            <a:ext cx="2362200" cy="16446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91000" y="1676400"/>
            <a:ext cx="4495800" cy="3886200"/>
          </a:xfrm>
        </p:spPr>
        <p:txBody>
          <a:bodyPr>
            <a:normAutofit fontScale="92500" lnSpcReduction="10000"/>
          </a:bodyPr>
          <a:lstStyle/>
          <a:p>
            <a:pPr marL="282575" indent="-282575">
              <a:spcAft>
                <a:spcPct val="70000"/>
              </a:spcAft>
            </a:pPr>
            <a:r>
              <a:rPr lang="en-US" altLang="en-US" sz="2600"/>
              <a:t>Good tensile strength</a:t>
            </a:r>
          </a:p>
          <a:p>
            <a:pPr marL="282575" indent="-282575">
              <a:spcAft>
                <a:spcPct val="70000"/>
              </a:spcAft>
            </a:pPr>
            <a:r>
              <a:rPr lang="en-US" altLang="en-US" sz="2600"/>
              <a:t>Flexibility</a:t>
            </a:r>
          </a:p>
          <a:p>
            <a:pPr marL="282575" indent="-282575">
              <a:spcAft>
                <a:spcPct val="70000"/>
              </a:spcAft>
            </a:pPr>
            <a:r>
              <a:rPr lang="en-US" altLang="en-US" sz="2600"/>
              <a:t>Heat resistance</a:t>
            </a:r>
          </a:p>
          <a:p>
            <a:pPr marL="282575" indent="-282575">
              <a:spcAft>
                <a:spcPct val="70000"/>
              </a:spcAft>
            </a:pPr>
            <a:r>
              <a:rPr lang="en-US" altLang="en-US" sz="2600"/>
              <a:t>Electrical resistance</a:t>
            </a:r>
          </a:p>
          <a:p>
            <a:pPr marL="282575" indent="-282575">
              <a:spcAft>
                <a:spcPct val="70000"/>
              </a:spcAft>
            </a:pPr>
            <a:r>
              <a:rPr lang="en-US" altLang="en-US" sz="2600"/>
              <a:t>Good insulation</a:t>
            </a:r>
          </a:p>
          <a:p>
            <a:pPr marL="282575" indent="-282575">
              <a:spcAft>
                <a:spcPct val="70000"/>
              </a:spcAft>
            </a:pPr>
            <a:r>
              <a:rPr lang="en-US" altLang="en-US" sz="2600"/>
              <a:t>Chemical resistance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733800" y="11430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7000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600"/>
              <a:t>Naturally occurring fibrous minerals</a:t>
            </a:r>
          </a:p>
        </p:txBody>
      </p:sp>
    </p:spTree>
    <p:extLst>
      <p:ext uri="{BB962C8B-B14F-4D97-AF65-F5344CB8AC3E}">
        <p14:creationId xmlns:p14="http://schemas.microsoft.com/office/powerpoint/2010/main" val="282722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Some Asbestos-Containing Materials*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1066800"/>
            <a:ext cx="80565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1800"/>
              <a:t>(This list does not include every product/material that may contain asbestos. It is intended as a general guide to show which types of materials may contain asbestos.)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4267200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233363" indent="-233363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Cement Pipes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Cement Wallboard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Cement Siding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Asphalt Floor Tile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Vinyl Floor Tile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Vinyl Sheet Flooring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Flooring Backing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Acoustical Plaster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Decorative Plaster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Textured Paints/Coatings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Ceiling Tiles and Lay-in Panels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05400" y="1828800"/>
            <a:ext cx="3810000" cy="40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233363" indent="-233363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Spray-Applied Insulation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Blown-in Insulation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Fireproofing Materials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Taping Compounds (thermal)</a:t>
            </a:r>
            <a:endParaRPr lang="en-US" altLang="en-US" sz="24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High Temperature Gaskets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Laboratory Hoods/Table Tops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Laboratory Gloves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Fire Blankets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Fire Curtains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191000" y="6324600"/>
            <a:ext cx="16002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600"/>
              <a:t>* Source: EPA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60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Some Asbestos-Containing Materials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4800" y="1008063"/>
            <a:ext cx="845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681038" indent="-681038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400"/>
              <a:t>(Continued)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81600" y="1739900"/>
            <a:ext cx="3657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233363" indent="-233363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Chalkboards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Roofing Shingles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Roofing Felt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Base Flashing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Thermal Paper Products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Fire Doors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Caulking/Putties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Adhesives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Wallboard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Joint Compounds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Vinyl Wall Coverings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Spackling Compounds</a:t>
            </a:r>
            <a:endParaRPr lang="en-US" altLang="en-US" sz="2400" dirty="0">
              <a:latin typeface="+mn-lt"/>
              <a:ea typeface="宋体" pitchFamily="2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1739900"/>
            <a:ext cx="4114800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233363" indent="-233363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Elevator Equipment Panels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Elevator Brake Shoes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HVAC Duct Insulation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Boiler Insulation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Ductwork Flexible Fabric Connections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Cooling Towers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Pipe Insulation (corrugated air-cell, block, etc.)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Heating and Electrical Ducts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dirty="0">
                <a:latin typeface="+mn-lt"/>
                <a:ea typeface="宋体" pitchFamily="2" charset="-122"/>
              </a:rPr>
              <a:t>Electrical Panel Partitions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altLang="zh-CN" sz="2400" b="1" dirty="0">
                <a:latin typeface="+mn-lt"/>
                <a:ea typeface="宋体" pitchFamily="2" charset="-122"/>
              </a:rPr>
              <a:t>Electric Wiring Insulation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90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Asbestos is an Inhalation Hazard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267200" cy="3962400"/>
          </a:xfrm>
        </p:spPr>
        <p:txBody>
          <a:bodyPr/>
          <a:lstStyle/>
          <a:p>
            <a:pPr marL="293688" indent="-293688" eaLnBrk="1" hangingPunct="1">
              <a:spcAft>
                <a:spcPct val="75000"/>
              </a:spcAft>
            </a:pPr>
            <a:r>
              <a:rPr lang="en-US" altLang="en-US" sz="2400"/>
              <a:t>Respirable fibers are inhaled and deposited in the lungs</a:t>
            </a:r>
          </a:p>
          <a:p>
            <a:pPr marL="293688" indent="-293688" eaLnBrk="1" hangingPunct="1">
              <a:spcAft>
                <a:spcPct val="75000"/>
              </a:spcAft>
            </a:pPr>
            <a:r>
              <a:rPr lang="en-US" altLang="en-US" sz="2400"/>
              <a:t>Body’s defense mechanisms cannot break down the fibers</a:t>
            </a:r>
          </a:p>
          <a:p>
            <a:pPr marL="293688" indent="-293688" eaLnBrk="1" hangingPunct="1"/>
            <a:r>
              <a:rPr lang="en-US" altLang="en-US" sz="2400"/>
              <a:t>Fibers cause damage to respiratory system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990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Airborne asbestos fibers inhaled deep into the lung can cause damage.</a:t>
            </a:r>
          </a:p>
        </p:txBody>
      </p:sp>
      <p:grpSp>
        <p:nvGrpSpPr>
          <p:cNvPr id="15365" name="Group 1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19600" y="1371600"/>
            <a:ext cx="2590800" cy="2384425"/>
            <a:chOff x="2976" y="1248"/>
            <a:chExt cx="1632" cy="1598"/>
          </a:xfrm>
        </p:grpSpPr>
        <p:pic>
          <p:nvPicPr>
            <p:cNvPr id="15427" name="Picture 6" descr="MCHM00386_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248"/>
              <a:ext cx="1632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8" name="Oval 7"/>
            <p:cNvSpPr>
              <a:spLocks noChangeAspect="1" noChangeArrowheads="1"/>
            </p:cNvSpPr>
            <p:nvPr/>
          </p:nvSpPr>
          <p:spPr bwMode="auto">
            <a:xfrm>
              <a:off x="3936" y="2348"/>
              <a:ext cx="340" cy="340"/>
            </a:xfrm>
            <a:prstGeom prst="ellipse">
              <a:avLst/>
            </a:prstGeom>
            <a:noFill/>
            <a:ln w="254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5366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48400" y="3810000"/>
            <a:ext cx="2286000" cy="2209800"/>
            <a:chOff x="4032" y="2736"/>
            <a:chExt cx="1440" cy="1440"/>
          </a:xfrm>
        </p:grpSpPr>
        <p:sp>
          <p:nvSpPr>
            <p:cNvPr id="15371" name="Oval 9"/>
            <p:cNvSpPr>
              <a:spLocks noChangeAspect="1" noChangeArrowheads="1"/>
            </p:cNvSpPr>
            <p:nvPr/>
          </p:nvSpPr>
          <p:spPr bwMode="auto">
            <a:xfrm>
              <a:off x="4032" y="2736"/>
              <a:ext cx="1440" cy="1440"/>
            </a:xfrm>
            <a:prstGeom prst="ellipse">
              <a:avLst/>
            </a:prstGeom>
            <a:noFill/>
            <a:ln w="254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2" name="Group 10"/>
            <p:cNvGrpSpPr>
              <a:grpSpLocks noChangeAspect="1"/>
            </p:cNvGrpSpPr>
            <p:nvPr/>
          </p:nvGrpSpPr>
          <p:grpSpPr bwMode="auto">
            <a:xfrm>
              <a:off x="4320" y="2880"/>
              <a:ext cx="944" cy="1088"/>
              <a:chOff x="4386" y="2832"/>
              <a:chExt cx="1097" cy="1263"/>
            </a:xfrm>
          </p:grpSpPr>
          <p:sp>
            <p:nvSpPr>
              <p:cNvPr id="15373" name="Arc 11"/>
              <p:cNvSpPr>
                <a:spLocks noChangeAspect="1"/>
              </p:cNvSpPr>
              <p:nvPr/>
            </p:nvSpPr>
            <p:spPr bwMode="auto">
              <a:xfrm rot="-950875">
                <a:off x="4386" y="3007"/>
                <a:ext cx="231" cy="624"/>
              </a:xfrm>
              <a:custGeom>
                <a:avLst/>
                <a:gdLst>
                  <a:gd name="T0" fmla="*/ 0 w 21600"/>
                  <a:gd name="T1" fmla="*/ 0 h 25287"/>
                  <a:gd name="T2" fmla="*/ 0 w 21600"/>
                  <a:gd name="T3" fmla="*/ 0 h 25287"/>
                  <a:gd name="T4" fmla="*/ 0 w 21600"/>
                  <a:gd name="T5" fmla="*/ 0 h 252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287"/>
                  <a:gd name="T11" fmla="*/ 21600 w 21600"/>
                  <a:gd name="T12" fmla="*/ 25287 h 252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287" fill="none" extrusionOk="0">
                    <a:moveTo>
                      <a:pt x="20263" y="-1"/>
                    </a:moveTo>
                    <a:cubicBezTo>
                      <a:pt x="21147" y="2395"/>
                      <a:pt x="21600" y="4927"/>
                      <a:pt x="21600" y="7481"/>
                    </a:cubicBezTo>
                    <a:cubicBezTo>
                      <a:pt x="21600" y="14598"/>
                      <a:pt x="18094" y="21258"/>
                      <a:pt x="12227" y="25287"/>
                    </a:cubicBezTo>
                  </a:path>
                  <a:path w="21600" h="25287" stroke="0" extrusionOk="0">
                    <a:moveTo>
                      <a:pt x="20263" y="-1"/>
                    </a:moveTo>
                    <a:cubicBezTo>
                      <a:pt x="21147" y="2395"/>
                      <a:pt x="21600" y="4927"/>
                      <a:pt x="21600" y="7481"/>
                    </a:cubicBezTo>
                    <a:cubicBezTo>
                      <a:pt x="21600" y="14598"/>
                      <a:pt x="18094" y="21258"/>
                      <a:pt x="12227" y="25287"/>
                    </a:cubicBezTo>
                    <a:lnTo>
                      <a:pt x="0" y="7481"/>
                    </a:lnTo>
                    <a:lnTo>
                      <a:pt x="20263" y="-1"/>
                    </a:lnTo>
                    <a:close/>
                  </a:path>
                </a:pathLst>
              </a:custGeom>
              <a:noFill/>
              <a:ln w="25400" cap="sq">
                <a:solidFill>
                  <a:srgbClr val="FF99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4794" y="3440"/>
                <a:ext cx="32" cy="280"/>
              </a:xfrm>
              <a:prstGeom prst="line">
                <a:avLst/>
              </a:prstGeom>
              <a:noFill/>
              <a:ln w="22225" cap="sq">
                <a:solidFill>
                  <a:srgbClr val="FF99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5" name="Arc 13"/>
              <p:cNvSpPr>
                <a:spLocks noChangeAspect="1"/>
              </p:cNvSpPr>
              <p:nvPr/>
            </p:nvSpPr>
            <p:spPr bwMode="auto">
              <a:xfrm rot="-2145665">
                <a:off x="4971" y="3282"/>
                <a:ext cx="58" cy="189"/>
              </a:xfrm>
              <a:custGeom>
                <a:avLst/>
                <a:gdLst>
                  <a:gd name="T0" fmla="*/ 0 w 21600"/>
                  <a:gd name="T1" fmla="*/ 0 h 25287"/>
                  <a:gd name="T2" fmla="*/ 0 w 21600"/>
                  <a:gd name="T3" fmla="*/ 0 h 25287"/>
                  <a:gd name="T4" fmla="*/ 0 w 21600"/>
                  <a:gd name="T5" fmla="*/ 0 h 252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287"/>
                  <a:gd name="T11" fmla="*/ 21600 w 21600"/>
                  <a:gd name="T12" fmla="*/ 25287 h 252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287" fill="none" extrusionOk="0">
                    <a:moveTo>
                      <a:pt x="20263" y="-1"/>
                    </a:moveTo>
                    <a:cubicBezTo>
                      <a:pt x="21147" y="2395"/>
                      <a:pt x="21600" y="4927"/>
                      <a:pt x="21600" y="7481"/>
                    </a:cubicBezTo>
                    <a:cubicBezTo>
                      <a:pt x="21600" y="14598"/>
                      <a:pt x="18094" y="21258"/>
                      <a:pt x="12227" y="25287"/>
                    </a:cubicBezTo>
                  </a:path>
                  <a:path w="21600" h="25287" stroke="0" extrusionOk="0">
                    <a:moveTo>
                      <a:pt x="20263" y="-1"/>
                    </a:moveTo>
                    <a:cubicBezTo>
                      <a:pt x="21147" y="2395"/>
                      <a:pt x="21600" y="4927"/>
                      <a:pt x="21600" y="7481"/>
                    </a:cubicBezTo>
                    <a:cubicBezTo>
                      <a:pt x="21600" y="14598"/>
                      <a:pt x="18094" y="21258"/>
                      <a:pt x="12227" y="25287"/>
                    </a:cubicBezTo>
                    <a:lnTo>
                      <a:pt x="0" y="7481"/>
                    </a:lnTo>
                    <a:lnTo>
                      <a:pt x="20263" y="-1"/>
                    </a:lnTo>
                    <a:close/>
                  </a:path>
                </a:pathLst>
              </a:custGeom>
              <a:noFill/>
              <a:ln w="22225" cap="sq">
                <a:solidFill>
                  <a:srgbClr val="FF99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76" name="Group 14"/>
              <p:cNvGrpSpPr>
                <a:grpSpLocks noChangeAspect="1"/>
              </p:cNvGrpSpPr>
              <p:nvPr/>
            </p:nvGrpSpPr>
            <p:grpSpPr bwMode="auto">
              <a:xfrm>
                <a:off x="4848" y="3648"/>
                <a:ext cx="443" cy="447"/>
                <a:chOff x="4536" y="3216"/>
                <a:chExt cx="808" cy="816"/>
              </a:xfrm>
            </p:grpSpPr>
            <p:sp>
              <p:nvSpPr>
                <p:cNvPr id="1541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720" y="321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3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600" y="335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536" y="347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5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64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6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704" y="374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96" y="379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5104" y="352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5064" y="336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0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5088" y="369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2" y="356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904" y="362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3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944" y="342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4" y="321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760" y="3360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848" y="350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77" name="Group 30"/>
              <p:cNvGrpSpPr>
                <a:grpSpLocks noChangeAspect="1"/>
              </p:cNvGrpSpPr>
              <p:nvPr/>
            </p:nvGrpSpPr>
            <p:grpSpPr bwMode="auto">
              <a:xfrm>
                <a:off x="4416" y="3600"/>
                <a:ext cx="443" cy="447"/>
                <a:chOff x="4536" y="3216"/>
                <a:chExt cx="808" cy="816"/>
              </a:xfrm>
            </p:grpSpPr>
            <p:sp>
              <p:nvSpPr>
                <p:cNvPr id="1539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4720" y="321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600" y="335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536" y="347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64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1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04" y="374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896" y="379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4" y="352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4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5064" y="336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88" y="369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712" y="356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904" y="362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8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4" y="342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9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4" y="321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0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60" y="3360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1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848" y="350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78" name="Group 46"/>
              <p:cNvGrpSpPr>
                <a:grpSpLocks noChangeAspect="1"/>
              </p:cNvGrpSpPr>
              <p:nvPr/>
            </p:nvGrpSpPr>
            <p:grpSpPr bwMode="auto">
              <a:xfrm>
                <a:off x="5040" y="3264"/>
                <a:ext cx="443" cy="447"/>
                <a:chOff x="4536" y="3216"/>
                <a:chExt cx="808" cy="816"/>
              </a:xfrm>
            </p:grpSpPr>
            <p:sp>
              <p:nvSpPr>
                <p:cNvPr id="15382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720" y="321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3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00" y="335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4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536" y="347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5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64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6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704" y="374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7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896" y="3792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8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4" y="352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5064" y="336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0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5088" y="369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712" y="3568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2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904" y="362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3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4" y="342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4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944" y="3216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760" y="3360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6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848" y="3504"/>
                  <a:ext cx="240" cy="240"/>
                </a:xfrm>
                <a:prstGeom prst="ellipse">
                  <a:avLst/>
                </a:prstGeom>
                <a:solidFill>
                  <a:srgbClr val="FF9999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005595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595"/>
                    </a:buClr>
                    <a:buChar char="»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379" name="Arc 62"/>
              <p:cNvSpPr>
                <a:spLocks noChangeAspect="1"/>
              </p:cNvSpPr>
              <p:nvPr/>
            </p:nvSpPr>
            <p:spPr bwMode="auto">
              <a:xfrm rot="20472939" flipH="1">
                <a:off x="4986" y="2832"/>
                <a:ext cx="320" cy="444"/>
              </a:xfrm>
              <a:custGeom>
                <a:avLst/>
                <a:gdLst>
                  <a:gd name="T0" fmla="*/ 0 w 21600"/>
                  <a:gd name="T1" fmla="*/ 0 h 17976"/>
                  <a:gd name="T2" fmla="*/ 0 w 21600"/>
                  <a:gd name="T3" fmla="*/ 0 h 17976"/>
                  <a:gd name="T4" fmla="*/ 0 w 21600"/>
                  <a:gd name="T5" fmla="*/ 0 h 179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976"/>
                  <a:gd name="T11" fmla="*/ 21600 w 21600"/>
                  <a:gd name="T12" fmla="*/ 17976 h 179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976" fill="none" extrusionOk="0">
                    <a:moveTo>
                      <a:pt x="21599" y="-1"/>
                    </a:moveTo>
                    <a:cubicBezTo>
                      <a:pt x="21599" y="56"/>
                      <a:pt x="21600" y="113"/>
                      <a:pt x="21600" y="170"/>
                    </a:cubicBezTo>
                    <a:cubicBezTo>
                      <a:pt x="21600" y="7287"/>
                      <a:pt x="18094" y="13947"/>
                      <a:pt x="12227" y="17976"/>
                    </a:cubicBezTo>
                  </a:path>
                  <a:path w="21600" h="17976" stroke="0" extrusionOk="0">
                    <a:moveTo>
                      <a:pt x="21599" y="-1"/>
                    </a:moveTo>
                    <a:cubicBezTo>
                      <a:pt x="21599" y="56"/>
                      <a:pt x="21600" y="113"/>
                      <a:pt x="21600" y="170"/>
                    </a:cubicBezTo>
                    <a:cubicBezTo>
                      <a:pt x="21600" y="7287"/>
                      <a:pt x="18094" y="13947"/>
                      <a:pt x="12227" y="17976"/>
                    </a:cubicBezTo>
                    <a:lnTo>
                      <a:pt x="0" y="170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25400" cap="sq">
                <a:solidFill>
                  <a:srgbClr val="FF99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rc 63"/>
              <p:cNvSpPr>
                <a:spLocks noChangeAspect="1"/>
              </p:cNvSpPr>
              <p:nvPr/>
            </p:nvSpPr>
            <p:spPr bwMode="auto">
              <a:xfrm rot="-999161">
                <a:off x="4789" y="3446"/>
                <a:ext cx="96" cy="337"/>
              </a:xfrm>
              <a:custGeom>
                <a:avLst/>
                <a:gdLst>
                  <a:gd name="T0" fmla="*/ 0 w 21600"/>
                  <a:gd name="T1" fmla="*/ 0 h 27111"/>
                  <a:gd name="T2" fmla="*/ 0 w 21600"/>
                  <a:gd name="T3" fmla="*/ 0 h 27111"/>
                  <a:gd name="T4" fmla="*/ 0 w 21600"/>
                  <a:gd name="T5" fmla="*/ 0 h 2711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111"/>
                  <a:gd name="T11" fmla="*/ 21600 w 21600"/>
                  <a:gd name="T12" fmla="*/ 27111 h 27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111" fill="none" extrusionOk="0">
                    <a:moveTo>
                      <a:pt x="19492" y="0"/>
                    </a:moveTo>
                    <a:cubicBezTo>
                      <a:pt x="20880" y="2905"/>
                      <a:pt x="21600" y="6085"/>
                      <a:pt x="21600" y="9305"/>
                    </a:cubicBezTo>
                    <a:cubicBezTo>
                      <a:pt x="21600" y="16422"/>
                      <a:pt x="18094" y="23082"/>
                      <a:pt x="12227" y="27111"/>
                    </a:cubicBezTo>
                  </a:path>
                  <a:path w="21600" h="27111" stroke="0" extrusionOk="0">
                    <a:moveTo>
                      <a:pt x="19492" y="0"/>
                    </a:moveTo>
                    <a:cubicBezTo>
                      <a:pt x="20880" y="2905"/>
                      <a:pt x="21600" y="6085"/>
                      <a:pt x="21600" y="9305"/>
                    </a:cubicBezTo>
                    <a:cubicBezTo>
                      <a:pt x="21600" y="16422"/>
                      <a:pt x="18094" y="23082"/>
                      <a:pt x="12227" y="27111"/>
                    </a:cubicBezTo>
                    <a:lnTo>
                      <a:pt x="0" y="9305"/>
                    </a:lnTo>
                    <a:lnTo>
                      <a:pt x="19492" y="0"/>
                    </a:lnTo>
                    <a:close/>
                  </a:path>
                </a:pathLst>
              </a:custGeom>
              <a:noFill/>
              <a:ln w="22225" cap="sq">
                <a:solidFill>
                  <a:srgbClr val="FF99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rc 64"/>
              <p:cNvSpPr>
                <a:spLocks noChangeAspect="1"/>
              </p:cNvSpPr>
              <p:nvPr/>
            </p:nvSpPr>
            <p:spPr bwMode="auto">
              <a:xfrm rot="20487636" flipH="1">
                <a:off x="5013" y="3274"/>
                <a:ext cx="47" cy="397"/>
              </a:xfrm>
              <a:custGeom>
                <a:avLst/>
                <a:gdLst>
                  <a:gd name="T0" fmla="*/ 0 w 21600"/>
                  <a:gd name="T1" fmla="*/ 0 h 32726"/>
                  <a:gd name="T2" fmla="*/ 0 w 21600"/>
                  <a:gd name="T3" fmla="*/ 0 h 32726"/>
                  <a:gd name="T4" fmla="*/ 0 w 21600"/>
                  <a:gd name="T5" fmla="*/ 0 h 327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726"/>
                  <a:gd name="T11" fmla="*/ 21600 w 21600"/>
                  <a:gd name="T12" fmla="*/ 32726 h 327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726" fill="none" extrusionOk="0">
                    <a:moveTo>
                      <a:pt x="15619" y="-1"/>
                    </a:moveTo>
                    <a:cubicBezTo>
                      <a:pt x="19457" y="4018"/>
                      <a:pt x="21600" y="9362"/>
                      <a:pt x="21600" y="14920"/>
                    </a:cubicBezTo>
                    <a:cubicBezTo>
                      <a:pt x="21600" y="22037"/>
                      <a:pt x="18094" y="28697"/>
                      <a:pt x="12227" y="32726"/>
                    </a:cubicBezTo>
                  </a:path>
                  <a:path w="21600" h="32726" stroke="0" extrusionOk="0">
                    <a:moveTo>
                      <a:pt x="15619" y="-1"/>
                    </a:moveTo>
                    <a:cubicBezTo>
                      <a:pt x="19457" y="4018"/>
                      <a:pt x="21600" y="9362"/>
                      <a:pt x="21600" y="14920"/>
                    </a:cubicBezTo>
                    <a:cubicBezTo>
                      <a:pt x="21600" y="22037"/>
                      <a:pt x="18094" y="28697"/>
                      <a:pt x="12227" y="32726"/>
                    </a:cubicBezTo>
                    <a:lnTo>
                      <a:pt x="0" y="14920"/>
                    </a:lnTo>
                    <a:lnTo>
                      <a:pt x="15619" y="-1"/>
                    </a:lnTo>
                    <a:close/>
                  </a:path>
                </a:pathLst>
              </a:custGeom>
              <a:noFill/>
              <a:ln w="22225" cap="sq">
                <a:solidFill>
                  <a:srgbClr val="FF99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7" name="Text Box 65"/>
          <p:cNvSpPr txBox="1">
            <a:spLocks noChangeArrowheads="1"/>
          </p:cNvSpPr>
          <p:nvPr/>
        </p:nvSpPr>
        <p:spPr bwMode="auto">
          <a:xfrm>
            <a:off x="2286000" y="56388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Verdana" pitchFamily="34" charset="0"/>
              </a:rPr>
              <a:t>Damage occurs in the alveoli</a:t>
            </a:r>
          </a:p>
        </p:txBody>
      </p:sp>
      <p:sp>
        <p:nvSpPr>
          <p:cNvPr id="15368" name="Line 66"/>
          <p:cNvSpPr>
            <a:spLocks noChangeShapeType="1"/>
          </p:cNvSpPr>
          <p:nvPr/>
        </p:nvSpPr>
        <p:spPr bwMode="auto">
          <a:xfrm>
            <a:off x="6019800" y="3429000"/>
            <a:ext cx="22860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Line 67"/>
          <p:cNvSpPr>
            <a:spLocks noChangeShapeType="1"/>
          </p:cNvSpPr>
          <p:nvPr/>
        </p:nvSpPr>
        <p:spPr bwMode="auto">
          <a:xfrm>
            <a:off x="6324600" y="3200400"/>
            <a:ext cx="1447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248400" y="5410200"/>
            <a:ext cx="439738" cy="268288"/>
          </a:xfrm>
          <a:prstGeom prst="straightConnector1">
            <a:avLst/>
          </a:prstGeom>
          <a:ln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436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Asbestos-related diseases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86800" cy="137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Asbestos can cause disabling respiratory disease and various types of cancers if the fibers are inhaled.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" y="1981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fontAlgn="auto">
              <a:spcBef>
                <a:spcPct val="20000"/>
              </a:spcBef>
              <a:spcAft>
                <a:spcPct val="100000"/>
              </a:spcAft>
              <a:buClr>
                <a:srgbClr val="FFFF00"/>
              </a:buClr>
              <a:buSzPct val="90000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Asbestosis</a:t>
            </a:r>
          </a:p>
          <a:p>
            <a:pPr marL="350838" indent="-350838" fontAlgn="auto">
              <a:spcBef>
                <a:spcPct val="20000"/>
              </a:spcBef>
              <a:spcAft>
                <a:spcPct val="100000"/>
              </a:spcAft>
              <a:buClr>
                <a:srgbClr val="FFFF00"/>
              </a:buClr>
              <a:buSzPct val="90000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Lung Cancer</a:t>
            </a:r>
          </a:p>
          <a:p>
            <a:pPr marL="350838" indent="-350838" fontAlgn="auto">
              <a:spcBef>
                <a:spcPct val="20000"/>
              </a:spcBef>
              <a:spcAft>
                <a:spcPct val="100000"/>
              </a:spcAft>
              <a:buClr>
                <a:srgbClr val="FFFF00"/>
              </a:buClr>
              <a:buSzPct val="90000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Mesothelioma</a:t>
            </a:r>
          </a:p>
          <a:p>
            <a:pPr marL="350838" indent="-350838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Other cancers</a:t>
            </a:r>
          </a:p>
        </p:txBody>
      </p:sp>
      <p:pic>
        <p:nvPicPr>
          <p:cNvPr id="16389" name="Picture 7" descr="asbestosInPlaster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15287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asbestosLung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335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58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0">
                <a:solidFill>
                  <a:schemeClr val="tx1"/>
                </a:solidFill>
              </a:rPr>
              <a:t>Smoking and Asbestos</a:t>
            </a:r>
          </a:p>
        </p:txBody>
      </p:sp>
      <p:grpSp>
        <p:nvGrpSpPr>
          <p:cNvPr id="17411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1447800"/>
            <a:ext cx="8534400" cy="5137150"/>
            <a:chOff x="192" y="1008"/>
            <a:chExt cx="5376" cy="3236"/>
          </a:xfrm>
        </p:grpSpPr>
        <p:sp>
          <p:nvSpPr>
            <p:cNvPr id="17412" name="Rectangle 29"/>
            <p:cNvSpPr>
              <a:spLocks noChangeArrowheads="1"/>
            </p:cNvSpPr>
            <p:nvPr/>
          </p:nvSpPr>
          <p:spPr bwMode="auto">
            <a:xfrm>
              <a:off x="192" y="1008"/>
              <a:ext cx="5376" cy="3236"/>
            </a:xfrm>
            <a:prstGeom prst="rect">
              <a:avLst/>
            </a:prstGeom>
            <a:solidFill>
              <a:srgbClr val="007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pic>
          <p:nvPicPr>
            <p:cNvPr id="17413" name="Object 3" descr="npo00001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1307"/>
              <a:ext cx="4914" cy="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720" y="3744"/>
              <a:ext cx="144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70 per 100,000 </a:t>
              </a:r>
              <a:br>
                <a:rPr lang="en-US" altLang="en-US" sz="1600">
                  <a:solidFill>
                    <a:schemeClr val="bg1"/>
                  </a:solidFill>
                </a:rPr>
              </a:br>
              <a:r>
                <a:rPr lang="en-US" altLang="en-US" sz="1600">
                  <a:solidFill>
                    <a:schemeClr val="bg1"/>
                  </a:solidFill>
                </a:rPr>
                <a:t>lung cancer deaths </a:t>
              </a:r>
              <a:br>
                <a:rPr lang="en-US" altLang="en-US" sz="1600">
                  <a:solidFill>
                    <a:schemeClr val="bg1"/>
                  </a:solidFill>
                </a:rPr>
              </a:br>
              <a:r>
                <a:rPr lang="en-US" altLang="en-US" sz="1600">
                  <a:solidFill>
                    <a:schemeClr val="bg1"/>
                  </a:solidFill>
                </a:rPr>
                <a:t>in general population</a:t>
              </a:r>
              <a:endParaRPr lang="en-US" altLang="en-US" sz="1600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1492" y="1056"/>
              <a:ext cx="2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</a:rPr>
                <a:t> </a:t>
              </a:r>
              <a:r>
                <a:rPr lang="en-US" altLang="en-US" sz="2000" b="1">
                  <a:solidFill>
                    <a:schemeClr val="bg1"/>
                  </a:solidFill>
                </a:rPr>
                <a:t>Lung Cancer Risks</a:t>
              </a:r>
            </a:p>
          </p:txBody>
        </p:sp>
        <p:sp>
          <p:nvSpPr>
            <p:cNvPr id="17416" name="Text Box 22"/>
            <p:cNvSpPr txBox="1">
              <a:spLocks noChangeArrowheads="1"/>
            </p:cNvSpPr>
            <p:nvPr/>
          </p:nvSpPr>
          <p:spPr bwMode="auto">
            <a:xfrm>
              <a:off x="2200" y="3779"/>
              <a:ext cx="912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5x higher risk than general population</a:t>
              </a:r>
            </a:p>
          </p:txBody>
        </p:sp>
        <p:sp>
          <p:nvSpPr>
            <p:cNvPr id="17417" name="Text Box 23"/>
            <p:cNvSpPr txBox="1">
              <a:spLocks noChangeArrowheads="1"/>
            </p:cNvSpPr>
            <p:nvPr/>
          </p:nvSpPr>
          <p:spPr bwMode="auto">
            <a:xfrm>
              <a:off x="3312" y="3840"/>
              <a:ext cx="79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10x higher risk</a:t>
              </a:r>
            </a:p>
          </p:txBody>
        </p:sp>
        <p:sp>
          <p:nvSpPr>
            <p:cNvPr id="17418" name="Text Box 24"/>
            <p:cNvSpPr txBox="1">
              <a:spLocks noChangeArrowheads="1"/>
            </p:cNvSpPr>
            <p:nvPr/>
          </p:nvSpPr>
          <p:spPr bwMode="auto">
            <a:xfrm>
              <a:off x="4220" y="3840"/>
              <a:ext cx="1008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50x to 90x higher risk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963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279900" cy="685800"/>
          </a:xfrm>
        </p:spPr>
        <p:txBody>
          <a:bodyPr/>
          <a:lstStyle/>
          <a:p>
            <a:r>
              <a:rPr lang="en-US" altLang="en-US" sz="2800" b="0">
                <a:solidFill>
                  <a:srgbClr val="0000CC"/>
                </a:solidFill>
              </a:rPr>
              <a:t>Asbestosis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2438400" cy="308292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Verdana" pitchFamily="34" charset="0"/>
              <a:buNone/>
            </a:pPr>
            <a:r>
              <a:rPr lang="en-US" altLang="en-US" sz="1800"/>
              <a:t>Joe Darabant, 1949. </a:t>
            </a:r>
          </a:p>
          <a:p>
            <a:pPr marL="0" indent="0">
              <a:lnSpc>
                <a:spcPct val="85000"/>
              </a:lnSpc>
              <a:buFont typeface="Verdana" pitchFamily="34" charset="0"/>
              <a:buNone/>
            </a:pPr>
            <a:endParaRPr lang="en-US" altLang="en-US" sz="1800"/>
          </a:p>
          <a:p>
            <a:pPr marL="0" indent="0">
              <a:lnSpc>
                <a:spcPct val="85000"/>
              </a:lnSpc>
              <a:buFont typeface="Verdana" pitchFamily="34" charset="0"/>
              <a:buNone/>
            </a:pPr>
            <a:r>
              <a:rPr lang="en-US" altLang="en-US" sz="1800"/>
              <a:t>Covered with chrysotile asbestos fibers.  Worked for 30+ years at the Johns-Manville Plant in New Jersey, cutting asbestos shingles and making asbestos block and pipe-covering materials.</a:t>
            </a:r>
          </a:p>
        </p:txBody>
      </p:sp>
      <p:pic>
        <p:nvPicPr>
          <p:cNvPr id="18436" name="Picture 4" descr="npo0000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093913" cy="29210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npo0000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974850" cy="293052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010400" y="1828800"/>
            <a:ext cx="1965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Verdana" pitchFamily="34" charset="0"/>
              <a:buNone/>
            </a:pPr>
            <a:r>
              <a:rPr lang="en-US" altLang="en-US" sz="1800"/>
              <a:t>Joe, 1989.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Verdana" pitchFamily="34" charset="0"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Verdana" pitchFamily="34" charset="0"/>
              <a:buNone/>
            </a:pPr>
            <a:r>
              <a:rPr lang="en-US" altLang="en-US" sz="1800"/>
              <a:t>Forced to retire in 1974 at age 50 from poor health; he died from asbestosis in 1990 at age 66.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496050" y="685800"/>
            <a:ext cx="24193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Verdana" pitchFamily="34" charset="0"/>
              <a:buNone/>
            </a:pPr>
            <a:r>
              <a:rPr lang="en-US" altLang="zh-CN" sz="1300">
                <a:solidFill>
                  <a:schemeClr val="bg2"/>
                </a:solidFill>
                <a:ea typeface="宋体" pitchFamily="2" charset="-122"/>
              </a:rPr>
              <a:t>Photos ©</a:t>
            </a:r>
            <a:r>
              <a:rPr lang="en-US" altLang="en-US" sz="1300">
                <a:solidFill>
                  <a:schemeClr val="bg2"/>
                </a:solidFill>
              </a:rPr>
              <a:t>RAVANESI@2000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3112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7"/>
            <a:ext cx="7467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Current worker exposure to asbestos</a:t>
            </a:r>
          </a:p>
        </p:txBody>
      </p:sp>
      <p:pic>
        <p:nvPicPr>
          <p:cNvPr id="19459" name="Picture 8" descr="npo0000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657350" cy="205740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28600" y="3886200"/>
            <a:ext cx="518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en-US" altLang="en-US" sz="2400"/>
              <a:t>In general industry, exposure can occur in:  </a:t>
            </a:r>
          </a:p>
          <a:p>
            <a:pPr lvl="1" eaLnBrk="1" hangingPunct="1">
              <a:spcAft>
                <a:spcPct val="15000"/>
              </a:spcAft>
              <a:buClr>
                <a:schemeClr val="accent1"/>
              </a:buClr>
              <a:buSzPct val="75000"/>
              <a:buFont typeface="Wingdings 2" pitchFamily="18" charset="2"/>
              <a:buChar char="á"/>
            </a:pPr>
            <a:r>
              <a:rPr lang="en-US" altLang="en-US" sz="2200"/>
              <a:t>manufacture of asbestos products</a:t>
            </a:r>
          </a:p>
          <a:p>
            <a:pPr lvl="1" eaLnBrk="1" hangingPunct="1">
              <a:spcAft>
                <a:spcPct val="15000"/>
              </a:spcAft>
              <a:buClr>
                <a:schemeClr val="accent1"/>
              </a:buClr>
              <a:buSzPct val="75000"/>
              <a:buFont typeface="Wingdings 2" pitchFamily="18" charset="2"/>
              <a:buChar char="á"/>
            </a:pPr>
            <a:r>
              <a:rPr lang="en-US" altLang="en-US" sz="2200"/>
              <a:t>automotive brake and clutch repair</a:t>
            </a:r>
          </a:p>
          <a:p>
            <a:pPr lvl="1"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200"/>
              <a:t> 	housekeeping and custodial work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410200" cy="3048000"/>
          </a:xfrm>
        </p:spPr>
        <p:txBody>
          <a:bodyPr lIns="0" rIns="0"/>
          <a:lstStyle/>
          <a:p>
            <a:pPr eaLnBrk="1" hangingPunct="1"/>
            <a:r>
              <a:rPr lang="en-US" altLang="en-US" sz="2400"/>
              <a:t>An estimated 1.3 million workers are exposed in U.S. today.</a:t>
            </a:r>
          </a:p>
          <a:p>
            <a:pPr eaLnBrk="1" hangingPunct="1"/>
            <a:endParaRPr lang="en-US" altLang="en-US" sz="2600"/>
          </a:p>
          <a:p>
            <a:pPr eaLnBrk="1" hangingPunct="1">
              <a:spcAft>
                <a:spcPct val="15000"/>
              </a:spcAft>
            </a:pPr>
            <a:r>
              <a:rPr lang="en-US" altLang="en-US" sz="2400"/>
              <a:t>In the construction industry, removal renovation and demolition have heaviest exposures.</a:t>
            </a:r>
          </a:p>
        </p:txBody>
      </p:sp>
      <p:pic>
        <p:nvPicPr>
          <p:cNvPr id="19462" name="Picture 7" descr="asbestosremovalworker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"/>
          <a:stretch>
            <a:fillRect/>
          </a:stretch>
        </p:blipFill>
        <p:spPr bwMode="auto">
          <a:xfrm>
            <a:off x="6096000" y="838200"/>
            <a:ext cx="2286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>
            <a:fillRect/>
          </a:stretch>
        </p:blipFill>
        <p:spPr bwMode="auto">
          <a:xfrm>
            <a:off x="5486400" y="3581400"/>
            <a:ext cx="17081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73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Where could you be exposed to asbestos?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33400" y="1066800"/>
            <a:ext cx="82296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Asbestos had a variety of uses in building construction completed before 1981. You could be exposed to asbestos during inspection of the following activities in these older buildings: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Asbestos removal projects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Building insulation maintenance or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Heating and air conditioning maintenance and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Insulated piping maintenance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Floor tile or flooring replacement or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Roofing or siding replacement or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Wallboard(sheetrock) or wall plaster replacement or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“Popcorn ceiling” replacement or repair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Janitorial or maintenance work done in pre-1981 buildings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Building demolition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64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639763"/>
          </a:xfrm>
        </p:spPr>
        <p:txBody>
          <a:bodyPr>
            <a:normAutofit fontScale="90000"/>
          </a:bodyPr>
          <a:lstStyle/>
          <a:p>
            <a:r>
              <a:rPr lang="en-US" altLang="en-US" b="0">
                <a:solidFill>
                  <a:schemeClr val="tx1"/>
                </a:solidFill>
              </a:rPr>
              <a:t>Brief history of U.S. asbestos regulation</a:t>
            </a:r>
          </a:p>
        </p:txBody>
      </p:sp>
      <p:pic>
        <p:nvPicPr>
          <p:cNvPr id="22531" name="Picture 5" descr="Seilokoff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3325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52400" y="1371600"/>
            <a:ext cx="7162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British physicians noted that asbestos workers developed lung disease in early 1900’s.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Lung disease noted in American asbestos workers in 1930’s.  Some companies actively suppressed this information.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Dr. Irving </a:t>
            </a:r>
            <a:r>
              <a:rPr lang="en-US" altLang="en-US" sz="1800" dirty="0" err="1"/>
              <a:t>Selikoff</a:t>
            </a:r>
            <a:r>
              <a:rPr lang="en-US" altLang="en-US" sz="1800" dirty="0"/>
              <a:t> at Mt. Sinai Hospital in New York began studying asbestos workers in 1960’s.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His published research led OSHA  to adopt specific standard on asbestos in early 1970’s.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OSHA  lowered the PEL for asbestos several times through 1970’s, 1980’s and 1990’s.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371600" y="63246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hlinkClick r:id="rId6"/>
              </a:rPr>
              <a:t> </a:t>
            </a: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06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0">
                <a:solidFill>
                  <a:schemeClr val="tx1"/>
                </a:solidFill>
              </a:rPr>
              <a:t>Course Outline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90600" y="9144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The following topics will be covered: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1981200"/>
            <a:ext cx="8153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Verdana" pitchFamily="34" charset="0"/>
              </a:rPr>
              <a:t>Types &amp; properties of asbestos</a:t>
            </a:r>
            <a:endParaRPr lang="en-US" altLang="en-US" sz="8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Verdana" pitchFamily="34" charset="0"/>
              </a:rPr>
              <a:t>Uses of asbestos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Verdana" pitchFamily="34" charset="0"/>
              </a:rPr>
              <a:t>Health effects of asbestos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Verdana" pitchFamily="34" charset="0"/>
              </a:rPr>
              <a:t>General asbestos rule requirements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27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Thermal System Insulation (TSI)</a:t>
            </a:r>
          </a:p>
        </p:txBody>
      </p:sp>
      <p:pic>
        <p:nvPicPr>
          <p:cNvPr id="23555" name="Picture 4" descr="npo00002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451100" cy="411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7" descr="npo0000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181350" cy="217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 descr="npo00002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276600" cy="2286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" y="5740400"/>
            <a:ext cx="3124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Damaged insulation on control valve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96200" y="4572000"/>
            <a:ext cx="1143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Air cell pipes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0" y="3276600"/>
            <a:ext cx="4038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Asbestos insulation on outdoor pipe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62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asbestosaircell-insulatio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8594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52400" y="2286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Thermal system insulation close-up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42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Asbestos air cell insulation (pipe insulation)</a:t>
            </a:r>
          </a:p>
        </p:txBody>
      </p:sp>
      <p:pic>
        <p:nvPicPr>
          <p:cNvPr id="25603" name="Picture 4" descr="Asbestosaircell-insulation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6063"/>
            <a:ext cx="3048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asbestosAircell-insulation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"/>
          <a:stretch>
            <a:fillRect/>
          </a:stretch>
        </p:blipFill>
        <p:spPr bwMode="auto">
          <a:xfrm>
            <a:off x="4114800" y="1219200"/>
            <a:ext cx="4419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6019800" y="4495800"/>
            <a:ext cx="13716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581400" y="5715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Visible asbestos fibers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182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295400" y="2286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“Mag” Pipe Insulation</a:t>
            </a:r>
          </a:p>
        </p:txBody>
      </p:sp>
      <p:pic>
        <p:nvPicPr>
          <p:cNvPr id="26627" name="Picture 7" descr="asbestosPipeInsulationMag_in_jar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23812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asbestosPipeInsulationMag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AsbestosPipeInsulationMag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33813"/>
            <a:ext cx="419735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21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8486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0">
                <a:solidFill>
                  <a:schemeClr val="tx1"/>
                </a:solidFill>
              </a:rPr>
              <a:t>Asbestos Duct Tape </a:t>
            </a:r>
          </a:p>
        </p:txBody>
      </p:sp>
      <p:pic>
        <p:nvPicPr>
          <p:cNvPr id="27651" name="Picture 5" descr="100_1440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368800" cy="3276600"/>
          </a:xfrm>
        </p:spPr>
      </p:pic>
      <p:pic>
        <p:nvPicPr>
          <p:cNvPr id="27652" name="Picture 6" descr="img_1732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10063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52600" y="1295400"/>
            <a:ext cx="1981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647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2089743314_34bbd2283f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767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57400" y="609600"/>
            <a:ext cx="607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More Thermal System Insulation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05400" y="5410200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Asbestos insulated furnace</a:t>
            </a:r>
          </a:p>
        </p:txBody>
      </p:sp>
      <p:pic>
        <p:nvPicPr>
          <p:cNvPr id="28677" name="Picture 4" descr="Asbestoscoveredboiler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09600" y="4495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Asbestos insulated boiler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83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5181600" cy="639763"/>
          </a:xfrm>
        </p:spPr>
        <p:txBody>
          <a:bodyPr>
            <a:normAutofit fontScale="90000"/>
          </a:bodyPr>
          <a:lstStyle/>
          <a:p>
            <a:r>
              <a:rPr lang="en-US" altLang="en-US" sz="2400" b="0">
                <a:solidFill>
                  <a:schemeClr val="tx1"/>
                </a:solidFill>
              </a:rPr>
              <a:t>Asbestos gaskets, rope and packing – may be round, flat or impregnated with waterproof sealant</a:t>
            </a:r>
          </a:p>
        </p:txBody>
      </p:sp>
      <p:pic>
        <p:nvPicPr>
          <p:cNvPr id="29699" name="Picture 2" descr="16[1]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63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asbestosfabric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1305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81000" y="609600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Asbestos fabric in HVAC system</a:t>
            </a:r>
          </a:p>
        </p:txBody>
      </p:sp>
      <p:pic>
        <p:nvPicPr>
          <p:cNvPr id="29702" name="Picture 7" descr="asbestosGasket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752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334000" y="5562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Damaged asbestos gasket</a:t>
            </a:r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6248400" y="2743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Asbestos rope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925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Asbestos Ceiling Tile</a:t>
            </a:r>
          </a:p>
        </p:txBody>
      </p:sp>
      <p:pic>
        <p:nvPicPr>
          <p:cNvPr id="30723" name="Picture 3" descr="18[1]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>
            <a:fillRect/>
          </a:stretch>
        </p:blipFill>
        <p:spPr bwMode="auto">
          <a:xfrm>
            <a:off x="228600" y="1981200"/>
            <a:ext cx="2971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09600" y="5410200"/>
            <a:ext cx="5486400" cy="4619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Usually in 1’ by 1’ or  2’ by 4’ sizes</a:t>
            </a:r>
          </a:p>
        </p:txBody>
      </p:sp>
      <p:pic>
        <p:nvPicPr>
          <p:cNvPr id="30725" name="Picture 5" descr="asbestosceiling_til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>
            <a:fillRect/>
          </a:stretch>
        </p:blipFill>
        <p:spPr bwMode="auto">
          <a:xfrm>
            <a:off x="3352800" y="1447800"/>
            <a:ext cx="52578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572000" y="49530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Tile close-up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73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sbestosShingle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5560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AsbestosShingle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"/>
          <a:stretch>
            <a:fillRect/>
          </a:stretch>
        </p:blipFill>
        <p:spPr bwMode="auto">
          <a:xfrm>
            <a:off x="5562600" y="685800"/>
            <a:ext cx="28003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1447800" y="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Asbestos shingle siding</a:t>
            </a:r>
          </a:p>
        </p:txBody>
      </p:sp>
      <p:pic>
        <p:nvPicPr>
          <p:cNvPr id="31749" name="Picture 7" descr="AsbestosSidingRemoval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095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PTShape_0" descr="npo00001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 b="-179"/>
          <a:stretch>
            <a:fillRect/>
          </a:stretch>
        </p:blipFill>
        <p:spPr bwMode="auto">
          <a:xfrm>
            <a:off x="5867400" y="4419600"/>
            <a:ext cx="3003550" cy="210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0800000">
            <a:off x="4267200" y="5334000"/>
            <a:ext cx="1143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025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Asbestos Roofing Material</a:t>
            </a:r>
            <a:endParaRPr lang="en-US" altLang="en-US" sz="3400" b="0">
              <a:solidFill>
                <a:schemeClr val="tx1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648200" y="31242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altLang="en-US"/>
          </a:p>
        </p:txBody>
      </p:sp>
      <p:pic>
        <p:nvPicPr>
          <p:cNvPr id="32772" name="Picture 9" descr="G:\Seattle\Asbestos Photos\Corrugated_Asbestos_Cement_Roof0008-DFs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"/>
          <a:stretch>
            <a:fillRect/>
          </a:stretch>
        </p:blipFill>
        <p:spPr bwMode="auto">
          <a:xfrm>
            <a:off x="5334000" y="4114800"/>
            <a:ext cx="3367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PTShape_0" descr="AsbestosRoofing2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"/>
          <a:stretch>
            <a:fillRect/>
          </a:stretch>
        </p:blipFill>
        <p:spPr bwMode="auto">
          <a:xfrm>
            <a:off x="685800" y="838200"/>
            <a:ext cx="640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PTShape_1" descr="AsbestosCementShingles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683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62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rpentine: California State Min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5401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4724400"/>
            <a:ext cx="75438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Serpentine Rock (Chrysotile) -  California State Rock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981200" y="6096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/>
              <a:t>What is Asbestos?</a:t>
            </a:r>
          </a:p>
        </p:txBody>
      </p:sp>
    </p:spTree>
    <p:extLst>
      <p:ext uri="{BB962C8B-B14F-4D97-AF65-F5344CB8AC3E}">
        <p14:creationId xmlns:p14="http://schemas.microsoft.com/office/powerpoint/2010/main" val="2125665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olumns_Clubhouse_2_layer_Tile[1]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44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0" descr="asbestosTile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228600" y="6858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Vinyl asbestos and asphalt asbestos flooring</a:t>
            </a:r>
          </a:p>
        </p:txBody>
      </p:sp>
      <p:pic>
        <p:nvPicPr>
          <p:cNvPr id="38917" name="Picture 6" descr="asbestosVinylFlooring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asbestosVinylFlooring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asbestosFloorTile2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3000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59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4008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0">
                <a:solidFill>
                  <a:schemeClr val="tx1"/>
                </a:solidFill>
              </a:rPr>
              <a:t>Asbestos Sheet Vinyl</a:t>
            </a:r>
          </a:p>
        </p:txBody>
      </p:sp>
      <p:pic>
        <p:nvPicPr>
          <p:cNvPr id="39939" name="Picture 3" descr="P709005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/>
          <a:stretch>
            <a:fillRect/>
          </a:stretch>
        </p:blipFill>
        <p:spPr bwMode="auto">
          <a:xfrm>
            <a:off x="152400" y="1066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sheet viny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23"/>
          <a:stretch>
            <a:fillRect/>
          </a:stretch>
        </p:blipFill>
        <p:spPr bwMode="auto">
          <a:xfrm>
            <a:off x="4572000" y="1676400"/>
            <a:ext cx="43767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4343400" y="53340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Uncontrolled sheet vinyl removal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68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Surfacing Material</a:t>
            </a:r>
          </a:p>
        </p:txBody>
      </p:sp>
      <p:pic>
        <p:nvPicPr>
          <p:cNvPr id="40963" name="Picture 1027" descr="npo00002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505200" cy="22717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1031" descr="npo00002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494088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1032" descr="npo00003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354388" cy="2228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1033" descr="npo00003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505200" cy="2276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4000" y="6096000"/>
            <a:ext cx="6096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Acoustical material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676400" y="3276600"/>
            <a:ext cx="5791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Sprayed-on surfacing material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94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sbestosSprayOnInsulation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PTShape_0" descr="http://l.yimg.com/g/images/spaceball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308225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asbestosSprayOnInsulatio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4230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676400" y="5715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Spray-on insulation containing asbestos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731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orry amosite eng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/>
          <a:stretch>
            <a:fillRect/>
          </a:stretch>
        </p:blipFill>
        <p:spPr bwMode="auto">
          <a:xfrm>
            <a:off x="3962400" y="7620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Asbestos fireproofing in ceiling and above dropped ceiling</a:t>
            </a:r>
          </a:p>
        </p:txBody>
      </p:sp>
      <p:pic>
        <p:nvPicPr>
          <p:cNvPr id="43012" name="Picture 4" descr="WR fireproofing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>
            <a:fillRect/>
          </a:stretch>
        </p:blipFill>
        <p:spPr bwMode="auto">
          <a:xfrm>
            <a:off x="609600" y="3124200"/>
            <a:ext cx="4572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938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0">
                <a:solidFill>
                  <a:schemeClr val="tx1"/>
                </a:solidFill>
              </a:rPr>
              <a:t>Popcorn Ceiling Material</a:t>
            </a:r>
          </a:p>
        </p:txBody>
      </p:sp>
      <p:pic>
        <p:nvPicPr>
          <p:cNvPr id="46083" name="Picture 2" descr="PA20000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609600" y="5873750"/>
            <a:ext cx="3429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damaged and friable popcorn ceiling material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46085" name="Picture 4" descr="Case # 200808119, 17624 69th Ave W, Edmonds, 10-17-08 00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 b="-27"/>
          <a:stretch>
            <a:fillRect/>
          </a:stretch>
        </p:blipFill>
        <p:spPr bwMode="auto">
          <a:xfrm>
            <a:off x="4343400" y="1154113"/>
            <a:ext cx="44958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05400" y="4495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Uncontrolled popcorn ceiling removal job</a:t>
            </a: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638800" y="24384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###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22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P217004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>
            <a:fillRect/>
          </a:stretch>
        </p:blipFill>
        <p:spPr bwMode="auto">
          <a:xfrm>
            <a:off x="4349750" y="838200"/>
            <a:ext cx="456565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PA01001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-32"/>
          <a:stretch>
            <a:fillRect/>
          </a:stretch>
        </p:blipFill>
        <p:spPr bwMode="auto">
          <a:xfrm>
            <a:off x="381000" y="3505200"/>
            <a:ext cx="4521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0" y="12954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Chimney flue packing (mud) containing asbestos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16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48768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0">
                <a:solidFill>
                  <a:schemeClr val="tx1"/>
                </a:solidFill>
              </a:rPr>
              <a:t>Asbestos Mill Board</a:t>
            </a:r>
          </a:p>
        </p:txBody>
      </p:sp>
      <p:pic>
        <p:nvPicPr>
          <p:cNvPr id="49155" name="Picture 3" descr="img_1869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63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894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914400" y="3048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latin typeface="Verdana" pitchFamily="34" charset="0"/>
              </a:rPr>
              <a:t>Asbestos Brake Pads &amp; Discs</a:t>
            </a:r>
          </a:p>
        </p:txBody>
      </p:sp>
      <p:pic>
        <p:nvPicPr>
          <p:cNvPr id="53251" name="Picture 8" descr="asbestosbrakepad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832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 descr="asbestosbrakepad2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 bright="-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asbestosbrakepad3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9098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801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639763"/>
          </a:xfrm>
        </p:spPr>
        <p:txBody>
          <a:bodyPr/>
          <a:lstStyle/>
          <a:p>
            <a:pPr algn="ctr"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Asbestos in joint compound and plaster</a:t>
            </a:r>
          </a:p>
        </p:txBody>
      </p:sp>
      <p:pic>
        <p:nvPicPr>
          <p:cNvPr id="54275" name="Picture 3" descr="AsbestosPlaster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4238"/>
            <a:ext cx="19764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3" descr="http://farm4.static.flickr.com/3642/3422853670_af69bf2207.jpg?v=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5" descr="http://farm4.static.flickr.com/3647/3426983929_c7ff85a3e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0575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5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PTShape_0" descr="asbestosfiber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7200"/>
            <a:ext cx="48768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Close-up of Asbestos Fibers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381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76200"/>
            <a:ext cx="86741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How do asbestos fibers get in the air?</a:t>
            </a:r>
          </a:p>
        </p:txBody>
      </p:sp>
      <p:pic>
        <p:nvPicPr>
          <p:cNvPr id="57347" name="Picture 5" descr="npo00004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>
            <a:fillRect/>
          </a:stretch>
        </p:blipFill>
        <p:spPr bwMode="auto">
          <a:xfrm>
            <a:off x="4724400" y="4038600"/>
            <a:ext cx="4157663" cy="25860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1524000"/>
            <a:ext cx="464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Verdana" pitchFamily="34" charset="0"/>
              <a:buNone/>
            </a:pPr>
            <a:r>
              <a:rPr lang="en-US" altLang="en-US" sz="1600">
                <a:solidFill>
                  <a:srgbClr val="FF0000"/>
                </a:solidFill>
                <a:latin typeface="Verdana" pitchFamily="34" charset="0"/>
              </a:rPr>
              <a:t>Physical disturbance of asbestos-containing materials (ACM) suspends fibers in the air.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038600" cy="3505200"/>
          </a:xfrm>
        </p:spPr>
        <p:txBody>
          <a:bodyPr/>
          <a:lstStyle/>
          <a:p>
            <a:pPr marL="288925" indent="-288925" eaLnBrk="1" hangingPunct="1">
              <a:spcAft>
                <a:spcPct val="60000"/>
              </a:spcAft>
            </a:pPr>
            <a:r>
              <a:rPr lang="en-US" altLang="en-US" sz="2200"/>
              <a:t>Friable: can be easily crumbled or crushed by hand, releasing fibers into the air</a:t>
            </a:r>
          </a:p>
          <a:p>
            <a:pPr marL="288925" indent="-288925" eaLnBrk="1" hangingPunct="1">
              <a:spcAft>
                <a:spcPct val="60000"/>
              </a:spcAft>
            </a:pPr>
            <a:r>
              <a:rPr lang="en-US" altLang="en-US" sz="2200"/>
              <a:t>Very small fibers stay in the air for long periods</a:t>
            </a:r>
          </a:p>
          <a:p>
            <a:pPr marL="288925" indent="-288925" eaLnBrk="1" hangingPunct="1">
              <a:spcAft>
                <a:spcPct val="60000"/>
              </a:spcAft>
            </a:pPr>
            <a:r>
              <a:rPr lang="en-US" altLang="en-US" sz="2200"/>
              <a:t>Damaged or deteriorated ACM increases friability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57200" y="7620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600"/>
              <a:t>Asbestos is most hazardous when it is </a:t>
            </a:r>
            <a:r>
              <a:rPr lang="en-US" altLang="en-US" sz="2600" b="1"/>
              <a:t>FRIABLE.</a:t>
            </a:r>
          </a:p>
        </p:txBody>
      </p:sp>
      <p:pic>
        <p:nvPicPr>
          <p:cNvPr id="57351" name="Object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64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588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76200"/>
            <a:ext cx="8674100" cy="762000"/>
          </a:xfrm>
        </p:spPr>
        <p:txBody>
          <a:bodyPr lIns="0" rIns="0"/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How do asbestos fibers get in the air?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905000"/>
            <a:ext cx="4419600" cy="4572000"/>
          </a:xfrm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altLang="en-US" sz="2000"/>
              <a:t>Mechanical action on ACM (cutting, sawing, grinding, sanding, drilling, buffing, etc.)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sz="2000">
                <a:cs typeface="Arial" charset="0"/>
              </a:rPr>
              <a:t>Disturbing/breaking ceiling tiles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sz="2000">
                <a:cs typeface="Arial" charset="0"/>
              </a:rPr>
              <a:t>Removing/replacing insulation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sz="2000">
                <a:cs typeface="Arial" charset="0"/>
              </a:rPr>
              <a:t>Disturbing sprayed-on asbestos</a:t>
            </a:r>
            <a:endParaRPr lang="en-US" altLang="en-US" sz="2000"/>
          </a:p>
          <a:p>
            <a:pPr eaLnBrk="1" hangingPunct="1">
              <a:spcAft>
                <a:spcPct val="60000"/>
              </a:spcAft>
            </a:pPr>
            <a:r>
              <a:rPr lang="en-US" altLang="en-US" sz="2000"/>
              <a:t>Asbestos abatement projects</a:t>
            </a:r>
          </a:p>
          <a:p>
            <a:pPr eaLnBrk="1" hangingPunct="1">
              <a:spcAft>
                <a:spcPct val="45000"/>
              </a:spcAft>
            </a:pPr>
            <a:r>
              <a:rPr lang="en-US" altLang="en-US" sz="2000"/>
              <a:t>Un-surveyed construction projects on older buildings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1066800"/>
            <a:ext cx="751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600"/>
              <a:t>Some typical activities and situations that can result in asbestos exposure: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62000" y="5791200"/>
            <a:ext cx="304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80000"/>
              <a:buFont typeface="Verdana" pitchFamily="34" charset="0"/>
              <a:buNone/>
            </a:pPr>
            <a:r>
              <a:rPr lang="en-US" altLang="en-US" sz="1800">
                <a:solidFill>
                  <a:schemeClr val="tx2"/>
                </a:solidFill>
              </a:rPr>
              <a:t>Debris from disturbance of “popcorn” ceiling</a:t>
            </a:r>
          </a:p>
        </p:txBody>
      </p:sp>
      <p:pic>
        <p:nvPicPr>
          <p:cNvPr id="58374" name="Picture 16" descr="npo00004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" b="-195"/>
          <a:stretch>
            <a:fillRect/>
          </a:stretch>
        </p:blipFill>
        <p:spPr bwMode="auto">
          <a:xfrm>
            <a:off x="479425" y="2460625"/>
            <a:ext cx="3787775" cy="3101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086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“ACM” and “PACM”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038600" y="3886200"/>
            <a:ext cx="464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400"/>
              <a:t>Surfacing materials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400"/>
              <a:t>Thermal System Insulation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400"/>
              <a:t>Flooring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90600" y="42672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400"/>
              <a:t>Installed prior to 1981</a:t>
            </a:r>
          </a:p>
        </p:txBody>
      </p:sp>
      <p:sp>
        <p:nvSpPr>
          <p:cNvPr id="62469" name="AutoShape 5"/>
          <p:cNvSpPr>
            <a:spLocks/>
          </p:cNvSpPr>
          <p:nvPr/>
        </p:nvSpPr>
        <p:spPr bwMode="auto">
          <a:xfrm>
            <a:off x="3670300" y="3886200"/>
            <a:ext cx="381000" cy="1447800"/>
          </a:xfrm>
          <a:prstGeom prst="leftBrace">
            <a:avLst>
              <a:gd name="adj1" fmla="val 31667"/>
              <a:gd name="adj2" fmla="val 50000"/>
            </a:avLst>
          </a:prstGeom>
          <a:noFill/>
          <a:ln w="508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09600" y="5638800"/>
            <a:ext cx="5486400" cy="838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 anchorCtr="1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400" b="1" i="1"/>
              <a:t>Must be handled </a:t>
            </a:r>
            <a:r>
              <a:rPr lang="en-US" altLang="en-US" sz="2400" b="1" i="1" u="sng"/>
              <a:t>as</a:t>
            </a:r>
            <a:r>
              <a:rPr lang="en-US" altLang="en-US" sz="2400" b="1" i="1"/>
              <a:t> </a:t>
            </a:r>
            <a:r>
              <a:rPr lang="en-US" altLang="en-US" sz="2400" b="1" i="1" u="sng"/>
              <a:t>ACM</a:t>
            </a:r>
            <a:r>
              <a:rPr lang="en-US" altLang="en-US" sz="2400" b="1" i="1"/>
              <a:t> unless proved otherwise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382000" cy="4572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b="1" u="sng">
                <a:solidFill>
                  <a:schemeClr val="accent2"/>
                </a:solidFill>
              </a:rPr>
              <a:t>P</a:t>
            </a:r>
            <a:r>
              <a:rPr lang="en-US" altLang="en-US" b="1">
                <a:solidFill>
                  <a:schemeClr val="accent2"/>
                </a:solidFill>
              </a:rPr>
              <a:t>resumed </a:t>
            </a:r>
            <a:r>
              <a:rPr lang="en-US" altLang="en-US" b="1" u="sng">
                <a:solidFill>
                  <a:schemeClr val="accent2"/>
                </a:solidFill>
              </a:rPr>
              <a:t>A</a:t>
            </a:r>
            <a:r>
              <a:rPr lang="en-US" altLang="en-US" b="1">
                <a:solidFill>
                  <a:schemeClr val="accent2"/>
                </a:solidFill>
              </a:rPr>
              <a:t>sbestos </a:t>
            </a:r>
            <a:r>
              <a:rPr lang="en-US" altLang="en-US" b="1" u="sng">
                <a:solidFill>
                  <a:schemeClr val="accent2"/>
                </a:solidFill>
              </a:rPr>
              <a:t>C</a:t>
            </a:r>
            <a:r>
              <a:rPr lang="en-US" altLang="en-US" b="1">
                <a:solidFill>
                  <a:schemeClr val="accent2"/>
                </a:solidFill>
              </a:rPr>
              <a:t>ontaining </a:t>
            </a:r>
            <a:r>
              <a:rPr lang="en-US" altLang="en-US" b="1" u="sng">
                <a:solidFill>
                  <a:schemeClr val="accent2"/>
                </a:solidFill>
              </a:rPr>
              <a:t>M</a:t>
            </a:r>
            <a:r>
              <a:rPr lang="en-US" altLang="en-US" b="1">
                <a:solidFill>
                  <a:schemeClr val="accent2"/>
                </a:solidFill>
              </a:rPr>
              <a:t>aterial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1000" y="1066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b="1" u="sng">
                <a:solidFill>
                  <a:srgbClr val="FF6600"/>
                </a:solidFill>
              </a:rPr>
              <a:t>A</a:t>
            </a:r>
            <a:r>
              <a:rPr lang="en-US" altLang="en-US" b="1">
                <a:solidFill>
                  <a:srgbClr val="FF6600"/>
                </a:solidFill>
              </a:rPr>
              <a:t>sbestos </a:t>
            </a:r>
            <a:r>
              <a:rPr lang="en-US" altLang="en-US" b="1" u="sng">
                <a:solidFill>
                  <a:srgbClr val="FF6600"/>
                </a:solidFill>
              </a:rPr>
              <a:t>C</a:t>
            </a:r>
            <a:r>
              <a:rPr lang="en-US" altLang="en-US" b="1">
                <a:solidFill>
                  <a:srgbClr val="FF6600"/>
                </a:solidFill>
              </a:rPr>
              <a:t>ontaining </a:t>
            </a:r>
            <a:r>
              <a:rPr lang="en-US" altLang="en-US" b="1" u="sng">
                <a:solidFill>
                  <a:srgbClr val="FF6600"/>
                </a:solidFill>
              </a:rPr>
              <a:t>M</a:t>
            </a:r>
            <a:r>
              <a:rPr lang="en-US" altLang="en-US" b="1">
                <a:solidFill>
                  <a:srgbClr val="FF6600"/>
                </a:solidFill>
              </a:rPr>
              <a:t>aterial 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85800" y="17526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400">
                <a:cs typeface="Times New Roman" pitchFamily="18" charset="0"/>
              </a:rPr>
              <a:t>Any material containing more than 1% asbestos by weight.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553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639763"/>
          </a:xfrm>
        </p:spPr>
        <p:txBody>
          <a:bodyPr>
            <a:normAutofit fontScale="90000"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n-US" altLang="en-US" b="0">
                <a:solidFill>
                  <a:schemeClr val="tx1"/>
                </a:solidFill>
              </a:rPr>
              <a:t>Communication of Hazards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572000" cy="26670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en-US" sz="2400"/>
              <a:t>Warning Signs</a:t>
            </a:r>
          </a:p>
          <a:p>
            <a:pPr lvl="1" eaLnBrk="1" hangingPunct="1">
              <a:spcAft>
                <a:spcPct val="25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n-US" altLang="en-US" sz="2200"/>
              <a:t>for regulated areas</a:t>
            </a:r>
          </a:p>
          <a:p>
            <a:pPr lvl="1" eaLnBrk="1" hangingPunct="1">
              <a:buClr>
                <a:schemeClr val="tx1"/>
              </a:buClr>
              <a:buFont typeface="Symbol" pitchFamily="18" charset="2"/>
              <a:buChar char="-"/>
            </a:pPr>
            <a:r>
              <a:rPr lang="en-US" altLang="en-US" sz="2200"/>
              <a:t>visible before entering</a:t>
            </a:r>
          </a:p>
          <a:p>
            <a:pPr lvl="1" eaLnBrk="1" hangingPunct="1">
              <a:buClr>
                <a:schemeClr val="tx1"/>
              </a:buClr>
              <a:buFont typeface="Symbol" pitchFamily="18" charset="2"/>
              <a:buNone/>
            </a:pPr>
            <a:endParaRPr lang="en-US" altLang="en-US" sz="1000"/>
          </a:p>
          <a:p>
            <a:pPr eaLnBrk="1" hangingPunct="1">
              <a:spcAft>
                <a:spcPct val="250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en-US" sz="2400"/>
              <a:t>Warning Labels</a:t>
            </a:r>
          </a:p>
          <a:p>
            <a:pPr lvl="1" eaLnBrk="1" hangingPunct="1">
              <a:buFont typeface="Symbol" pitchFamily="18" charset="2"/>
              <a:buChar char="-"/>
            </a:pPr>
            <a:r>
              <a:rPr lang="en-US" altLang="en-US" sz="2200"/>
              <a:t>attached to all products and their containers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914400" y="3962400"/>
            <a:ext cx="2743200" cy="2514600"/>
            <a:chOff x="583" y="2540"/>
            <a:chExt cx="2009" cy="1698"/>
          </a:xfrm>
        </p:grpSpPr>
        <p:pic>
          <p:nvPicPr>
            <p:cNvPr id="70666" name="Picture 5" descr="npo00002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2540"/>
              <a:ext cx="2009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70667" name="Text Box 6"/>
            <p:cNvSpPr txBox="1">
              <a:spLocks noChangeAspect="1" noChangeArrowheads="1"/>
            </p:cNvSpPr>
            <p:nvPr/>
          </p:nvSpPr>
          <p:spPr bwMode="auto">
            <a:xfrm>
              <a:off x="583" y="3786"/>
              <a:ext cx="2009" cy="4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tIns="0"/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</a:rPr>
                <a:t>AVOID BREATHING AIRBORNE ASBESTOS FIBERS</a:t>
              </a:r>
            </a:p>
          </p:txBody>
        </p:sp>
      </p:grpSp>
      <p:pic>
        <p:nvPicPr>
          <p:cNvPr id="70661" name="Picture 7" descr="npo00002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/>
          <a:stretch>
            <a:fillRect/>
          </a:stretch>
        </p:blipFill>
        <p:spPr bwMode="auto">
          <a:xfrm>
            <a:off x="5334000" y="533400"/>
            <a:ext cx="2324100" cy="2819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8" descr="asbestosWarni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1476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5915818" y="3456782"/>
            <a:ext cx="684213" cy="4762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781800" y="3581400"/>
            <a:ext cx="762000" cy="4572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1295400"/>
            <a:ext cx="25146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94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74100" cy="838200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altLang="en-US" sz="3600" b="0">
                <a:solidFill>
                  <a:schemeClr val="tx1"/>
                </a:solidFill>
              </a:rPr>
              <a:t>Custodial/Light maintenance work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4114800"/>
            <a:ext cx="4572000" cy="1981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altLang="en-US" sz="2400"/>
              <a:t> </a:t>
            </a:r>
            <a:r>
              <a:rPr lang="en-US" altLang="en-US" sz="2400" u="sng"/>
              <a:t>Some materials of concern</a:t>
            </a:r>
            <a:r>
              <a:rPr lang="en-US" altLang="en-US" sz="2400"/>
              <a:t>:</a:t>
            </a:r>
          </a:p>
          <a:p>
            <a:pPr marL="404813" lvl="1" indent="-290513" eaLnBrk="1" hangingPunct="1">
              <a:spcAft>
                <a:spcPct val="15000"/>
              </a:spcAft>
              <a:buSzPct val="90000"/>
              <a:buFont typeface="Symbol" pitchFamily="18" charset="2"/>
              <a:buChar char="·"/>
            </a:pPr>
            <a:r>
              <a:rPr lang="en-US" altLang="en-US" sz="2200"/>
              <a:t>vinyl asbestos tile</a:t>
            </a:r>
          </a:p>
          <a:p>
            <a:pPr marL="404813" lvl="1" indent="-290513" eaLnBrk="1" hangingPunct="1">
              <a:spcAft>
                <a:spcPct val="15000"/>
              </a:spcAft>
              <a:buSzPct val="90000"/>
              <a:buFont typeface="Symbol" pitchFamily="18" charset="2"/>
              <a:buChar char="·"/>
            </a:pPr>
            <a:r>
              <a:rPr lang="en-US" altLang="en-US" sz="2200"/>
              <a:t>exposed piping</a:t>
            </a:r>
          </a:p>
          <a:p>
            <a:pPr marL="404813" lvl="1" indent="-290513" eaLnBrk="1" hangingPunct="1">
              <a:spcAft>
                <a:spcPct val="50000"/>
              </a:spcAft>
              <a:buSzPct val="90000"/>
              <a:buFont typeface="Symbol" pitchFamily="18" charset="2"/>
              <a:buChar char="·"/>
            </a:pPr>
            <a:r>
              <a:rPr lang="en-US" altLang="en-US" sz="2200"/>
              <a:t>exposed fireproofing</a:t>
            </a:r>
          </a:p>
          <a:p>
            <a:pPr marL="404813" lvl="1" indent="-290513" eaLnBrk="1" hangingPunct="1">
              <a:spcAft>
                <a:spcPct val="50000"/>
              </a:spcAft>
              <a:buSzPct val="90000"/>
              <a:buFont typeface="Symbol" pitchFamily="18" charset="2"/>
              <a:buChar char="·"/>
            </a:pPr>
            <a:r>
              <a:rPr lang="en-US" altLang="en-US" sz="2200"/>
              <a:t>popcorn ceiling</a:t>
            </a:r>
          </a:p>
          <a:p>
            <a:pPr marL="404813" lvl="1" indent="-290513" eaLnBrk="1" hangingPunct="1">
              <a:spcAft>
                <a:spcPct val="50000"/>
              </a:spcAft>
              <a:buSzPct val="90000"/>
              <a:buFont typeface="Symbol" pitchFamily="18" charset="2"/>
              <a:buChar char="·"/>
            </a:pPr>
            <a:endParaRPr lang="en-US" altLang="en-US" sz="220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38200" y="2133600"/>
            <a:ext cx="3352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404813" indent="-290513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Symbol" pitchFamily="18" charset="2"/>
              <a:buNone/>
            </a:pPr>
            <a:r>
              <a:rPr lang="en-US" altLang="en-US" sz="2400"/>
              <a:t> </a:t>
            </a:r>
            <a:r>
              <a:rPr lang="en-US" altLang="en-US" sz="2400" u="sng"/>
              <a:t>Activities</a:t>
            </a:r>
            <a:r>
              <a:rPr lang="en-US" altLang="en-US" sz="2400"/>
              <a:t>:</a:t>
            </a:r>
          </a:p>
          <a:p>
            <a:pPr lvl="1" eaLnBrk="1" hangingPunct="1">
              <a:spcAft>
                <a:spcPct val="15000"/>
              </a:spcAft>
              <a:buClr>
                <a:schemeClr val="accent1"/>
              </a:buClr>
              <a:buSzPct val="90000"/>
              <a:buFont typeface="Symbol" pitchFamily="18" charset="2"/>
              <a:buChar char="·"/>
            </a:pPr>
            <a:r>
              <a:rPr lang="en-US" altLang="en-US" sz="2200"/>
              <a:t>sweeping</a:t>
            </a:r>
          </a:p>
          <a:p>
            <a:pPr lvl="1" eaLnBrk="1" hangingPunct="1">
              <a:spcAft>
                <a:spcPct val="15000"/>
              </a:spcAft>
              <a:buClr>
                <a:schemeClr val="accent1"/>
              </a:buClr>
              <a:buSzPct val="90000"/>
              <a:buFont typeface="Symbol" pitchFamily="18" charset="2"/>
              <a:buChar char="·"/>
            </a:pPr>
            <a:r>
              <a:rPr lang="en-US" altLang="en-US" sz="2200"/>
              <a:t>vacuuming</a:t>
            </a:r>
          </a:p>
          <a:p>
            <a:pPr lvl="1" eaLnBrk="1" hangingPunct="1">
              <a:spcAft>
                <a:spcPct val="15000"/>
              </a:spcAft>
              <a:buClr>
                <a:schemeClr val="accent1"/>
              </a:buClr>
              <a:buSzPct val="90000"/>
              <a:buFont typeface="Symbol" pitchFamily="18" charset="2"/>
              <a:buChar char="·"/>
            </a:pPr>
            <a:r>
              <a:rPr lang="en-US" altLang="en-US" sz="2200"/>
              <a:t>cleaning</a:t>
            </a:r>
          </a:p>
          <a:p>
            <a:pPr lvl="1" eaLnBrk="1" hangingPunct="1">
              <a:spcAft>
                <a:spcPct val="50000"/>
              </a:spcAft>
              <a:buClr>
                <a:schemeClr val="accent1"/>
              </a:buClr>
              <a:buSzPct val="90000"/>
              <a:buFont typeface="Symbol" pitchFamily="18" charset="2"/>
              <a:buChar char="·"/>
            </a:pPr>
            <a:r>
              <a:rPr lang="en-US" altLang="en-US" sz="2200"/>
              <a:t>changing lights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1000" y="838200"/>
            <a:ext cx="8480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200">
                <a:solidFill>
                  <a:srgbClr val="FF9933"/>
                </a:solidFill>
              </a:rPr>
              <a:t>	</a:t>
            </a:r>
            <a:r>
              <a:rPr lang="en-US" altLang="en-US" sz="2200"/>
              <a:t>Housekeeping and building maintenance activities may expose workers to asbestos fibers if ACM/PACM is disturbed.</a:t>
            </a: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3810000" y="1676400"/>
            <a:ext cx="4038600" cy="2217738"/>
            <a:chOff x="2880" y="1200"/>
            <a:chExt cx="2544" cy="1397"/>
          </a:xfrm>
        </p:grpSpPr>
        <p:pic>
          <p:nvPicPr>
            <p:cNvPr id="77834" name="Picture 7" descr="Damaged asbestos pipe insulation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00"/>
              <a:ext cx="2079" cy="116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35" name="Text Box 8"/>
            <p:cNvSpPr txBox="1">
              <a:spLocks noChangeArrowheads="1"/>
            </p:cNvSpPr>
            <p:nvPr/>
          </p:nvSpPr>
          <p:spPr bwMode="auto">
            <a:xfrm>
              <a:off x="2880" y="2408"/>
              <a:ext cx="25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Damaged asbestos pipe insulation </a:t>
              </a:r>
            </a:p>
          </p:txBody>
        </p:sp>
      </p:grpSp>
      <p:grpSp>
        <p:nvGrpSpPr>
          <p:cNvPr id="77831" name="Group 9"/>
          <p:cNvGrpSpPr>
            <a:grpSpLocks/>
          </p:cNvGrpSpPr>
          <p:nvPr/>
        </p:nvGrpSpPr>
        <p:grpSpPr bwMode="auto">
          <a:xfrm>
            <a:off x="609600" y="4495800"/>
            <a:ext cx="2743200" cy="2205038"/>
            <a:chOff x="384" y="2832"/>
            <a:chExt cx="1728" cy="1389"/>
          </a:xfrm>
        </p:grpSpPr>
        <p:sp>
          <p:nvSpPr>
            <p:cNvPr id="77832" name="Text Box 10"/>
            <p:cNvSpPr txBox="1">
              <a:spLocks noChangeArrowheads="1"/>
            </p:cNvSpPr>
            <p:nvPr/>
          </p:nvSpPr>
          <p:spPr bwMode="auto">
            <a:xfrm>
              <a:off x="384" y="4032"/>
              <a:ext cx="172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Asbestos debris on floor</a:t>
              </a:r>
            </a:p>
          </p:txBody>
        </p:sp>
        <p:pic>
          <p:nvPicPr>
            <p:cNvPr id="77833" name="Picture 11" descr="Debris-on-flo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0"/>
            <a:stretch>
              <a:fillRect/>
            </a:stretch>
          </p:blipFill>
          <p:spPr bwMode="auto">
            <a:xfrm>
              <a:off x="414" y="2832"/>
              <a:ext cx="1680" cy="1158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835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74100" cy="838200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altLang="en-US" sz="3600" b="0">
                <a:solidFill>
                  <a:schemeClr val="tx1"/>
                </a:solidFill>
              </a:rPr>
              <a:t>Custodial/Light maintenance work</a:t>
            </a:r>
          </a:p>
        </p:txBody>
      </p:sp>
      <p:pic>
        <p:nvPicPr>
          <p:cNvPr id="78851" name="Picture 9" descr="npo000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2998"/>
          <a:stretch>
            <a:fillRect/>
          </a:stretch>
        </p:blipFill>
        <p:spPr bwMode="auto">
          <a:xfrm>
            <a:off x="609600" y="1816100"/>
            <a:ext cx="244951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0"/>
          <a:stretch>
            <a:fillRect/>
          </a:stretch>
        </p:blipFill>
        <p:spPr bwMode="auto">
          <a:xfrm>
            <a:off x="231775" y="4876800"/>
            <a:ext cx="23590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09600" y="3581400"/>
            <a:ext cx="281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1900"/>
              <a:t>Disturb ACM when replacing light bulbs, etc.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324600" y="5105400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1900"/>
              <a:t>Sand asbestos floor tiles or backing material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743200" y="5181600"/>
            <a:ext cx="2743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1900"/>
              <a:t>Pin or hang pictures, plants, or objects on walls or from ceilings covered with asbestos materials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8"/>
          <a:stretch>
            <a:fillRect/>
          </a:stretch>
        </p:blipFill>
        <p:spPr bwMode="auto">
          <a:xfrm>
            <a:off x="6172200" y="3276600"/>
            <a:ext cx="23860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33800" y="38862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7500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3200" b="1"/>
              <a:t>DO NOT: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6781800" y="167640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1900"/>
              <a:t>Dry dust or sweep surfaces, ceilings, walls, or floors</a:t>
            </a:r>
          </a:p>
        </p:txBody>
      </p:sp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r="2798" b="1976"/>
          <a:stretch>
            <a:fillRect/>
          </a:stretch>
        </p:blipFill>
        <p:spPr bwMode="auto">
          <a:xfrm>
            <a:off x="4106863" y="1295400"/>
            <a:ext cx="2522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7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74100" cy="838200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altLang="en-US" sz="3600" b="0">
                <a:solidFill>
                  <a:schemeClr val="tx1"/>
                </a:solidFill>
              </a:rPr>
              <a:t>Custodial/Light maintenance work</a:t>
            </a:r>
          </a:p>
        </p:txBody>
      </p:sp>
      <p:pic>
        <p:nvPicPr>
          <p:cNvPr id="79875" name="Picture 6" descr="npo000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9718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05600" y="5334000"/>
            <a:ext cx="2133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latin typeface="Verdana" pitchFamily="34" charset="0"/>
              </a:rPr>
              <a:t>Wet mop floors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81000" y="403860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latin typeface="Verdana" pitchFamily="34" charset="0"/>
              </a:rPr>
              <a:t>Use only a HEPA-filtered vacuum to clean up asbestos debris</a:t>
            </a: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895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962400" y="2895600"/>
            <a:ext cx="1019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7500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3200" b="1"/>
              <a:t>DO: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486400" y="1219200"/>
            <a:ext cx="3001963" cy="2271713"/>
            <a:chOff x="336" y="1392"/>
            <a:chExt cx="1891" cy="1431"/>
          </a:xfrm>
        </p:grpSpPr>
        <p:pic>
          <p:nvPicPr>
            <p:cNvPr id="7988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92"/>
              <a:ext cx="176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336" y="2583"/>
              <a:ext cx="189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latin typeface="Verdana" pitchFamily="34" charset="0"/>
                </a:rPr>
                <a:t>Dust with a damp cloth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995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McQueen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McQueen developed a persistent cough in 1978. He gave up cigarettes and underwent antibiotic treatments without improvement. Shortness of breath grew more pronounced and on December 22, 1979, after filming </a:t>
            </a:r>
            <a:r>
              <a:rPr lang="en-US" i="1" dirty="0"/>
              <a:t>The Hunter,</a:t>
            </a:r>
            <a:r>
              <a:rPr lang="en-US" dirty="0"/>
              <a:t> a biopsy revealed pleural mesothelioma, a cancer associated with asbestos exposure for which there is no known cure. </a:t>
            </a:r>
          </a:p>
          <a:p>
            <a:r>
              <a:rPr lang="en-US" dirty="0"/>
              <a:t>A few months later, McQueen gave a medical interview in which he blamed his condition on asbestos exposure. McQueen believed that asbestos used in movie sound stage insulation and race-drivers' protective suits and helmets could have been involved, but he thought it more likely that his illness was a direct result of massive exposure while removing asbestos lagging from pipes aboard a troop ship while in the Marines.</a:t>
            </a:r>
          </a:p>
          <a:p>
            <a:r>
              <a:rPr lang="en-US" dirty="0"/>
              <a:t>50 years old when he died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239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55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/>
              <a:t>Areas of Asbestos – High School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8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/>
              <a:t>Areas of Asbestos – Middle School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Common Types of Asbestos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6172200" cy="36576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	</a:t>
            </a:r>
            <a:r>
              <a:rPr lang="en-US" altLang="en-US" sz="2400">
                <a:solidFill>
                  <a:srgbClr val="C00000"/>
                </a:solidFill>
              </a:rPr>
              <a:t>Chrysotile – most common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				</a:t>
            </a:r>
            <a:r>
              <a:rPr lang="en-US" altLang="en-US" sz="2400"/>
              <a:t>“White Asbestos”</a:t>
            </a:r>
          </a:p>
          <a:p>
            <a:pPr lvl="1" eaLnBrk="1" hangingPunct="1">
              <a:spcAft>
                <a:spcPct val="60000"/>
              </a:spcAft>
              <a:buFontTx/>
              <a:buNone/>
            </a:pPr>
            <a:endParaRPr lang="en-US" altLang="en-US" sz="900"/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</a:rPr>
              <a:t>Amosite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   “Brown Asbestos”</a:t>
            </a:r>
          </a:p>
          <a:p>
            <a:pPr lvl="1" eaLnBrk="1" hangingPunct="1">
              <a:spcAft>
                <a:spcPct val="60000"/>
              </a:spcAft>
            </a:pPr>
            <a:endParaRPr lang="en-US" altLang="en-US" sz="900"/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altLang="en-US" sz="2400">
              <a:solidFill>
                <a:srgbClr val="C000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</a:rPr>
              <a:t>Crocidolite – least used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“Blue Asbestos”</a:t>
            </a:r>
          </a:p>
        </p:txBody>
      </p:sp>
      <p:pic>
        <p:nvPicPr>
          <p:cNvPr id="7172" name="PPTShape_0" descr="AsbestosMineCanada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57028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3581400" y="54864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Chrysotile asbestos mine in Canada</a:t>
            </a:r>
          </a:p>
        </p:txBody>
      </p:sp>
      <p:pic>
        <p:nvPicPr>
          <p:cNvPr id="7174" name="PPTShape_1" descr="asbestosCrocidolit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38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amositeasbestos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16224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PTShape_2" descr="AsbestosChrysotil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882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Buildings That </a:t>
            </a:r>
            <a:r>
              <a:rPr lang="en-US" dirty="0">
                <a:solidFill>
                  <a:srgbClr val="C00000"/>
                </a:solidFill>
              </a:rPr>
              <a:t>DO NOT </a:t>
            </a:r>
            <a:r>
              <a:rPr lang="en-US" dirty="0"/>
              <a:t>Contain Asbestos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- Perquimans Central School</a:t>
            </a:r>
          </a:p>
          <a:p>
            <a:r>
              <a:rPr lang="en-US" dirty="0">
                <a:solidFill>
                  <a:srgbClr val="C00000"/>
                </a:solidFill>
              </a:rPr>
              <a:t>- Board of Education</a:t>
            </a:r>
          </a:p>
          <a:p>
            <a:r>
              <a:rPr lang="en-US" dirty="0">
                <a:solidFill>
                  <a:srgbClr val="C00000"/>
                </a:solidFill>
              </a:rPr>
              <a:t>- Transportation Department</a:t>
            </a:r>
          </a:p>
          <a:p>
            <a:r>
              <a:rPr lang="en-US" dirty="0">
                <a:solidFill>
                  <a:srgbClr val="C00000"/>
                </a:solidFill>
              </a:rPr>
              <a:t>- Maintenance Department</a:t>
            </a:r>
          </a:p>
          <a:p>
            <a:r>
              <a:rPr lang="en-US" dirty="0">
                <a:solidFill>
                  <a:srgbClr val="C00000"/>
                </a:solidFill>
              </a:rPr>
              <a:t>- Hertford Grammar (</a:t>
            </a:r>
            <a:r>
              <a:rPr lang="en-US" sz="2400" dirty="0">
                <a:solidFill>
                  <a:srgbClr val="C00000"/>
                </a:solidFill>
              </a:rPr>
              <a:t>All ACM has been Abated 2021 – 2022 School Year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085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3"/>
          <p:cNvSpPr txBox="1">
            <a:spLocks noChangeArrowheads="1"/>
          </p:cNvSpPr>
          <p:nvPr/>
        </p:nvSpPr>
        <p:spPr bwMode="auto">
          <a:xfrm>
            <a:off x="1447800" y="1524000"/>
            <a:ext cx="6629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7200" dirty="0"/>
              <a:t>Thank you!</a:t>
            </a:r>
            <a:r>
              <a:rPr lang="en-US" altLang="en-US" dirty="0"/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89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Other types of asbestos -</a:t>
            </a:r>
            <a:endParaRPr lang="en-US" altLang="en-US" sz="3100" b="0">
              <a:solidFill>
                <a:schemeClr val="tx1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371600" y="1447800"/>
            <a:ext cx="2286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Tremolite (</a:t>
            </a:r>
            <a:r>
              <a:rPr lang="en-US" altLang="en-US" sz="2000"/>
              <a:t>Libby vermiculite mine-actually winchite-richterite)</a:t>
            </a:r>
          </a:p>
        </p:txBody>
      </p:sp>
      <p:pic>
        <p:nvPicPr>
          <p:cNvPr id="8196" name="Picture 15" descr="npo0000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124200"/>
            <a:ext cx="2990850" cy="1905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657600" y="3581400"/>
            <a:ext cx="2286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Actinolite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895600" y="5410200"/>
            <a:ext cx="2819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Anthophyllite</a:t>
            </a:r>
          </a:p>
        </p:txBody>
      </p:sp>
      <p:pic>
        <p:nvPicPr>
          <p:cNvPr id="8199" name="Picture 25" descr="npo0000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971800" cy="22701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26" descr="npo00001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2133600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74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>
                <a:solidFill>
                  <a:schemeClr val="tx1"/>
                </a:solidFill>
              </a:rPr>
              <a:t>Vermiculite</a:t>
            </a:r>
          </a:p>
        </p:txBody>
      </p:sp>
      <p:grpSp>
        <p:nvGrpSpPr>
          <p:cNvPr id="9219" name="Group 104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47800" y="990600"/>
            <a:ext cx="2514600" cy="2263775"/>
            <a:chOff x="960" y="672"/>
            <a:chExt cx="1584" cy="1426"/>
          </a:xfrm>
        </p:grpSpPr>
        <p:pic>
          <p:nvPicPr>
            <p:cNvPr id="9226" name="Picture 1029" descr="npo0000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672"/>
              <a:ext cx="1536" cy="11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5"/>
            <p:cNvSpPr txBox="1">
              <a:spLocks noChangeArrowheads="1"/>
            </p:cNvSpPr>
            <p:nvPr/>
          </p:nvSpPr>
          <p:spPr bwMode="auto">
            <a:xfrm>
              <a:off x="1200" y="1875"/>
              <a:ext cx="13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/>
                <a:t>Vermiculite ore</a:t>
              </a:r>
            </a:p>
          </p:txBody>
        </p:sp>
      </p:grpSp>
      <p:grpSp>
        <p:nvGrpSpPr>
          <p:cNvPr id="9220" name="Group 10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53000" y="914400"/>
            <a:ext cx="3294063" cy="2284413"/>
            <a:chOff x="3109" y="672"/>
            <a:chExt cx="2075" cy="1439"/>
          </a:xfrm>
        </p:grpSpPr>
        <p:pic>
          <p:nvPicPr>
            <p:cNvPr id="9224" name="Picture 1031" descr="npo00001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" t="12801" r="4800" b="6400"/>
            <a:stretch>
              <a:fillRect/>
            </a:stretch>
          </p:blipFill>
          <p:spPr bwMode="auto">
            <a:xfrm>
              <a:off x="3109" y="672"/>
              <a:ext cx="1739" cy="11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3349" y="1888"/>
              <a:ext cx="183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559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59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5595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595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/>
                <a:t>“Popped” Vermiculite</a:t>
              </a:r>
            </a:p>
          </p:txBody>
        </p:sp>
      </p:grp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438400" y="6248400"/>
            <a:ext cx="3581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Vermiculite insulation in attics</a:t>
            </a:r>
          </a:p>
        </p:txBody>
      </p:sp>
      <p:pic>
        <p:nvPicPr>
          <p:cNvPr id="9222" name="Object 1040" descr="npo00001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4114800" cy="2749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0" descr="vermiculit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505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758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752600" y="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Libby Vermiculite Mine</a:t>
            </a:r>
          </a:p>
        </p:txBody>
      </p:sp>
      <p:pic>
        <p:nvPicPr>
          <p:cNvPr id="10243" name="Picture 3" descr="LibbyVermiculiteMin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694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LibbyVermiculiteMine2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62000" y="35052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Photo of operating Libby mine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09600" y="63246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Libby Mine site today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791200" y="5562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Zonolite insulation</a:t>
            </a:r>
          </a:p>
        </p:txBody>
      </p:sp>
      <p:pic>
        <p:nvPicPr>
          <p:cNvPr id="10248" name="Picture 9" descr="VermiculiteZonliteBag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219200"/>
            <a:ext cx="2841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99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Asbestos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3505200"/>
          </a:xfrm>
        </p:spPr>
        <p:txBody>
          <a:bodyPr>
            <a:normAutofit fontScale="85000" lnSpcReduction="10000"/>
          </a:bodyPr>
          <a:lstStyle/>
          <a:p>
            <a:pPr algn="ctr">
              <a:spcAft>
                <a:spcPct val="180000"/>
              </a:spcAft>
              <a:buFont typeface="Wingdings" pitchFamily="2" charset="2"/>
              <a:buNone/>
            </a:pPr>
            <a:r>
              <a:rPr lang="en-US" altLang="en-US" dirty="0"/>
              <a:t>Asbestos = “inextinguishable”</a:t>
            </a:r>
          </a:p>
          <a:p>
            <a:pPr>
              <a:spcAft>
                <a:spcPct val="100000"/>
              </a:spcAft>
            </a:pPr>
            <a:r>
              <a:rPr lang="en-US" altLang="en-US" dirty="0"/>
              <a:t>Egyptians; Greeks &amp; Romans</a:t>
            </a:r>
          </a:p>
          <a:p>
            <a:pPr>
              <a:spcAft>
                <a:spcPct val="100000"/>
              </a:spcAft>
            </a:pPr>
            <a:r>
              <a:rPr lang="en-US" altLang="en-US" dirty="0"/>
              <a:t>Middle Ages </a:t>
            </a:r>
          </a:p>
          <a:p>
            <a:pPr>
              <a:spcAft>
                <a:spcPct val="100000"/>
              </a:spcAft>
            </a:pPr>
            <a:r>
              <a:rPr lang="en-US" altLang="en-US" dirty="0">
                <a:cs typeface="Arial" charset="0"/>
              </a:rPr>
              <a:t>Industrial Revolution</a:t>
            </a:r>
            <a:endParaRPr lang="en-US" altLang="en-US" dirty="0"/>
          </a:p>
        </p:txBody>
      </p:sp>
      <p:pic>
        <p:nvPicPr>
          <p:cNvPr id="11268" name="Picture 4" descr="MCTN00638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133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E0347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133600"/>
            <a:ext cx="9763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19400" y="49530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92100" indent="-292100" eaLnBrk="0" hangingPunct="0">
              <a:spcBef>
                <a:spcPct val="20000"/>
              </a:spcBef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595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>
                <a:cs typeface="Arial" charset="0"/>
              </a:rPr>
              <a:t>Twentieth century – </a:t>
            </a:r>
          </a:p>
          <a:p>
            <a:pPr eaLnBrk="1" hangingPunct="1">
              <a:buClr>
                <a:schemeClr val="folHlink"/>
              </a:buClr>
              <a:buFont typeface="Wingdings 2" pitchFamily="18" charset="2"/>
              <a:buNone/>
            </a:pPr>
            <a:r>
              <a:rPr lang="en-US" altLang="en-US" sz="2600">
                <a:cs typeface="Arial" charset="0"/>
              </a:rPr>
              <a:t>   *World War II + next 30 years</a:t>
            </a:r>
          </a:p>
        </p:txBody>
      </p:sp>
    </p:spTree>
    <p:extLst>
      <p:ext uri="{BB962C8B-B14F-4D97-AF65-F5344CB8AC3E}">
        <p14:creationId xmlns:p14="http://schemas.microsoft.com/office/powerpoint/2010/main" val="3159191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01b595-1749-4f9d-ae31-14025a24fcb7"/>
  <p:tag name="AUDIO_ID" val="317"/>
  <p:tag name="ELAPSEDTIME" val="8.8"/>
  <p:tag name="ANNOTATION_TYPE_1" val="0"/>
  <p:tag name="ANNOTATION_START_1" val="5.4"/>
  <p:tag name="ANNOTATION_END_1" val="-1.0"/>
  <p:tag name="ANNOTATION_TOP_1" val="116.1"/>
  <p:tag name="ANNOTATION_LEFT_1" val="25.9"/>
  <p:tag name="ANNOTATION_WIDTH_1" val="121.2"/>
  <p:tag name="ANNOTATION_HEIGHT_1" val="120.9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62.5"/>
  <p:tag name="ANNOTATION_BORDER_ALPHA_1" val="100"/>
  <p:tag name="ANNOTATION_BORDER_COLOR_1" val="16777215"/>
  <p:tag name="ANNOTATION_FILL_COLOR_1" val="255"/>
  <p:tag name="ANNOTATION_FILL_ALPHA_1" val="100"/>
  <p:tag name="ANNOTATION_BORDER_WIDTH_1" val="2"/>
  <p:tag name="ANNOTATION_TYPE_2" val="0"/>
  <p:tag name="ANNOTATION_START_2" val="6.1"/>
  <p:tag name="ANNOTATION_END_2" val="-1.0"/>
  <p:tag name="ANNOTATION_TOP_2" val="158.8"/>
  <p:tag name="ANNOTATION_LEFT_2" val="21.8"/>
  <p:tag name="ANNOTATION_WIDTH_2" val="121.2"/>
  <p:tag name="ANNOTATION_HEIGHT_2" val="120.9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62.5"/>
  <p:tag name="ANNOTATION_BORDER_ALPHA_2" val="100"/>
  <p:tag name="ANNOTATION_BORDER_COLOR_2" val="16777215"/>
  <p:tag name="ANNOTATION_FILL_COLOR_2" val="255"/>
  <p:tag name="ANNOTATION_FILL_ALPHA_2" val="100"/>
  <p:tag name="ANNOTATION_BORDER_WIDTH_2" val="2"/>
  <p:tag name="ANNOTATION_TYPE_3" val="0"/>
  <p:tag name="ANNOTATION_START_3" val="7.0"/>
  <p:tag name="ANNOTATION_TOP_3" val="207.1"/>
  <p:tag name="ANNOTATION_LEFT_3" val="29.1"/>
  <p:tag name="ANNOTATION_WIDTH_3" val="121.2"/>
  <p:tag name="ANNOTATION_HEIGHT_3" val="120.9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62.5"/>
  <p:tag name="ANNOTATION_BORDER_ALPHA_3" val="100"/>
  <p:tag name="ANNOTATION_BORDER_COLOR_3" val="16777215"/>
  <p:tag name="ANNOTATION_FILL_COLOR_3" val="255"/>
  <p:tag name="ANNOTATION_FILL_ALPHA_3" val="100"/>
  <p:tag name="ANNOTATION_BORDER_WIDTH_3" val="2"/>
  <p:tag name="ANNOTATION_COUNT" val="3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PsEOvCxN_files\slide0001_image001.jp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0kBtuprK_files\slide0001_image001.jp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3" val="8226"/>
  <p:tag name="BULLET_4" val="8226"/>
  <p:tag name="BULLET_5" val="8226"/>
  <p:tag name="BULLET_6" val="8226"/>
  <p:tag name="BULLET_7" val="8226"/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6"/>
  <p:tag name="ELAPSEDTIME" val="7.0"/>
  <p:tag name="ANNOTATION_COUNT" val="0"/>
  <p:tag name="ARTICULATE_SLIDE_GUID" val="66b67726-cd1c-4a60-93c5-701cd4cedfff"/>
  <p:tag name="ARTICULATE_SLIDE_PAUSE" val="1"/>
  <p:tag name="ARTICULATE_NAV_LEVEL" val="1"/>
  <p:tag name="ARTICULATE_PLAYLIST_ID" val="-1"/>
  <p:tag name="ARTICULATE_LOCK_SLIDE" val="0"/>
  <p:tag name="ARTICULATE_SLIDE_NAV" val="3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IgZfJuHi_files\slide0001_image001.jp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PXwGnBoP_files\slide0001_image001.jp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VQALqkYX_files\slide0001_image001.pn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o8fYgMm7_files\slide0001_image001.pn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avNaWS4x_files\slide0001_image001.jp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b5541c0-5ffe-47c9-9b94-c1a9f654cdae"/>
  <p:tag name="AUDIO_ID" val="323"/>
  <p:tag name="ELAPSEDTIME" val="8.8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9"/>
  <p:tag name="MARGIN_2" val="36"/>
  <p:tag name="MARGIN_3" val="72"/>
  <p:tag name="MARGIN_4" val="108"/>
  <p:tag name="MARGIN_5" val="144"/>
  <p:tag name="FONT_SIZE" val="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845bde-03c2-4449-806b-fbe8be18091a"/>
  <p:tag name="AUDIO_ID" val="268"/>
  <p:tag name="ELAPSEDTIME" val="8.0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6"/>
  <p:tag name="ELAPSEDTIME" val="35.6"/>
  <p:tag name="ANNOTATION_COUNT" val="0"/>
  <p:tag name="ARTICULATE_SLIDE_GUID" val="b9690c9d-9f82-49d6-9e26-485a0fd4bbe2"/>
  <p:tag name="ARTICULATE_SLIDE_PAUSE" val="1"/>
  <p:tag name="ARTICULATE_NAV_LEVEL" val="1"/>
  <p:tag name="ARTICULATE_PLAYLIST_ID" val="-1"/>
  <p:tag name="ARTICULATE_LOCK_SLIDE" val="0"/>
  <p:tag name="ARTICULATE_SLIDE_NAV" val="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adeed6-6cd8-4f98-be2b-31323901e311"/>
  <p:tag name="AUDIO_ID" val="262"/>
  <p:tag name="ELAPSEDTIME" val="22.3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FtELjsFh_files\slide0001_image001.pn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aI9bUWuF_files\slide0001_image001.pn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t0enL98p_files\slide0001_image001.jp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ELAPSEDTIME" val="15.5"/>
  <p:tag name="ANNOTATION_COUNT" val="0"/>
  <p:tag name="ARTICULATE_SLIDE_GUID" val="14414e1f-d918-40c2-90b6-dfabd7f19b1f"/>
  <p:tag name="ARTICULATE_SLIDE_PAUSE" val="1"/>
  <p:tag name="ARTICULATE_NAV_LEVEL" val="1"/>
  <p:tag name="ARTICULATE_PLAYLIST_ID" val="-1"/>
  <p:tag name="ARTICULATE_LOCK_SLIDE" val="0"/>
  <p:tag name="ARTICULATE_SLIDE_NAV" val="3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cdcaa3a-5046-4667-9641-88d28fb8e521"/>
  <p:tag name="AUDIO_ID" val="320"/>
  <p:tag name="ELAPSEDTIME" val="37.6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3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pd0TTi01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5"/>
  <p:tag name="ELAPSEDTIME" val="5.5"/>
  <p:tag name="ANNOTATION_COUNT" val="0"/>
  <p:tag name="ARTICULATE_SLIDE_GUID" val="a6b09f19-3459-4e0a-b4b4-bd8a29dfcf57"/>
  <p:tag name="ARTICULATE_SLIDE_PAUSE" val="1"/>
  <p:tag name="ARTICULATE_NAV_LEVEL" val="1"/>
  <p:tag name="ARTICULATE_PLAYLIST_ID" val="-1"/>
  <p:tag name="ARTICULATE_LOCK_SLIDE" val="0"/>
  <p:tag name="ARTICULATE_SLIDE_NAV" val="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3264c1c-c86a-4e24-9650-b7a63ad410dd"/>
  <p:tag name="AUDIO_ID" val="321"/>
  <p:tag name="ELAPSEDTIME" val="15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3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uzBG8dQA_files\slide0001_image001.jp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1"/>
  <p:tag name="ELAPSEDTIME" val="10.2"/>
  <p:tag name="ANNOTATION_COUNT" val="0"/>
  <p:tag name="ARTICULATE_SLIDE_GUID" val="3bc7546e-cd73-4ae4-9925-5edbc37b35c7"/>
  <p:tag name="ARTICULATE_SLIDE_PAUSE" val="1"/>
  <p:tag name="ARTICULATE_NAV_LEVEL" val="1"/>
  <p:tag name="ARTICULATE_PLAYLIST_ID" val="-1"/>
  <p:tag name="ARTICULATE_LOCK_SLIDE" val="0"/>
  <p:tag name="ARTICULATE_SLIDE_NAV" val="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9I7vtHrj_files\slide0001_image001.jp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cWUWp5Uk_files\slide0001_image001.jp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ELAPSEDTIME" val="15.5"/>
  <p:tag name="ANNOTATION_COUNT" val="0"/>
  <p:tag name="ARTICULATE_SLIDE_GUID" val="4267a513-a031-4d5e-b952-d4d0fee95ede"/>
  <p:tag name="ARTICULATE_SLIDE_PAUSE" val="1"/>
  <p:tag name="ARTICULATE_NAV_LEVEL" val="1"/>
  <p:tag name="ARTICULATE_PLAYLIST_ID" val="-1"/>
  <p:tag name="ARTICULATE_LOCK_SLIDE" val="0"/>
  <p:tag name="ARTICULATE_SLIDE_NAV" val="4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vnhLZpzc_files\slide0001_image001.pn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0nU7EKUc_files\slide0001_image001.jp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lnAZ4rIR_files\slide0001_image001.jp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ba0a869-6aa3-4978-a8f3-883009b8631f"/>
  <p:tag name="AUDIO_ID" val="274"/>
  <p:tag name="ELAPSEDTIME" val="46.8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22115a2-79f2-4c41-bfde-4a7a7577a732"/>
  <p:tag name="AUDIO_ID" val="275"/>
  <p:tag name="ELAPSEDTIME" val="6.5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4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55d3c0c-1866-45e6-b863-786673a6234c"/>
  <p:tag name="AUDIO_ID" val="269"/>
  <p:tag name="ELAPSEDTIME" val="49.3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8a4fe8-b076-4a6f-8458-0cb5c508ae51"/>
  <p:tag name="AUDIO_ID" val="331"/>
  <p:tag name="ELAPSEDTIME" val="26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9"/>
  <p:tag name="MARGIN_2" val="36"/>
  <p:tag name="MARGIN_3" val="72"/>
  <p:tag name="MARGIN_4" val="108"/>
  <p:tag name="MARGIN_5" val="144"/>
  <p:tag name="FONT_SIZE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a3eaea-7aca-491b-8c9f-ab6b58bde46d"/>
  <p:tag name="AUDIO_ID" val="263"/>
  <p:tag name="ELAPSEDTIME" val="33.3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JpsKsXrP_files\slide0001_image00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4" val="8226"/>
  <p:tag name="BULLET_3" val="8226"/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2"/>
  <p:tag name="ELAPSEDTIME" val="48.0"/>
  <p:tag name="ANNOTATION_COUNT" val="0"/>
  <p:tag name="ARTICULATE_SLIDE_GUID" val="e6b9351d-5108-4201-81d8-4ddf69552283"/>
  <p:tag name="ARTICULATE_SLIDE_PAUSE" val="1"/>
  <p:tag name="ARTICULATE_NAV_LEVEL" val="1"/>
  <p:tag name="ARTICULATE_PLAYLIST_ID" val="-1"/>
  <p:tag name="ARTICULATE_LOCK_SLIDE" val="0"/>
  <p:tag name="ARTICULATE_SLIDE_NAV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6AIMVwIc_files\slide0001_image001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Gh8zfuVA_files\slide0001_image001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0mQ6s1Jj_files\slide0001_image001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18415-8728-4661-baa0-4bb9844a4f2d"/>
  <p:tag name="AUDIO_ID" val="270"/>
  <p:tag name="ELAPSEDTIME" val="26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2f3d08f-66ca-4144-959b-099ec6ddf3a5"/>
  <p:tag name="AUDIO_ID" val="352"/>
  <p:tag name="ELAPSEDTIME" val="25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e1635b-355a-4226-b2d7-fc25dcf43fd0"/>
  <p:tag name="AUDIO_ID" val="271"/>
  <p:tag name="ELAPSEDTIME" val="24.1"/>
  <p:tag name="ANNOTATION_TYPE_1" val="0"/>
  <p:tag name="ANNOTATION_START_1" val="11.0"/>
  <p:tag name="ANNOTATION_TOP_1" val="282.9"/>
  <p:tag name="ANNOTATION_LEFT_1" val="17.0"/>
  <p:tag name="ANNOTATION_WIDTH_1" val="121.2"/>
  <p:tag name="ANNOTATION_HEIGHT_1" val="120.9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62.5"/>
  <p:tag name="ANNOTATION_BORDER_ALPHA_1" val="100"/>
  <p:tag name="ANNOTATION_BORDER_COLOR_1" val="16777215"/>
  <p:tag name="ANNOTATION_FILL_COLOR_1" val="255"/>
  <p:tag name="ANNOTATION_FILL_ALPHA_1" val="100"/>
  <p:tag name="ANNOTATION_BORDER_WIDTH_1" val="2"/>
  <p:tag name="ANNOTATION_COUNT" val="1"/>
  <p:tag name="ARTICULATE_SLIDE_PAUSE" val="1"/>
  <p:tag name="ARTICULATE_NAV_LEVEL" val="1"/>
  <p:tag name="ARTICULATE_PLAYLIST_ID" val="-1"/>
  <p:tag name="ARTICULATE_LOCK_SLIDE" val="0"/>
  <p:tag name="ARTICULATE_SLIDE_NAV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8.875039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84d7f4-a341-4a17-8865-0473063313c8"/>
  <p:tag name="AUDIO_ID" val="272"/>
  <p:tag name="ELAPSEDTIME" val="50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4" val="8226"/>
  <p:tag name="BULLET_5" val="8226"/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941324-6586-4e51-b2df-f516a6bd164c"/>
  <p:tag name="AUDIO_ID" val="273"/>
  <p:tag name="ELAPSEDTIME" val="34.8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P7dtewqZ_files\slide0001_image001.p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UAEQb1JT_files\slide0001_image001.jp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5aoOeqVA_files\slide0001_image001.jp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8fc9f17-fffb-45b7-8e34-9297b6be6368"/>
  <p:tag name="AUDIO_ID" val="328"/>
  <p:tag name="ELAPSEDTIME" val="7.9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b25a6eb-f10f-4787-9a92-f9b7234c4fb9"/>
  <p:tag name="AUDIO_ID" val="326"/>
  <p:tag name="ELAPSEDTIME" val="11.7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090f5f5-35eb-410c-892b-b5cd9148baef"/>
  <p:tag name="AUDIO_ID" val="259"/>
  <p:tag name="ELAPSEDTIME" val="38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  <p:tag name="ELAPSEDTIME" val="20.2"/>
  <p:tag name="ANNOTATION_COUNT" val="0"/>
  <p:tag name="ARTICULATE_SLIDE_GUID" val="ddb1c4ba-1ee8-495e-a2e1-d25cd857d8f9"/>
  <p:tag name="ARTICULATE_SLIDE_PAUSE" val="1"/>
  <p:tag name="ARTICULATE_NAV_LEVEL" val="1"/>
  <p:tag name="ARTICULATE_PLAYLIST_ID" val="-1"/>
  <p:tag name="ARTICULATE_LOCK_SLIDE" val="0"/>
  <p:tag name="ARTICULATE_SLIDE_NAV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5af61d-346d-4348-aa65-edfe072a3c32"/>
  <p:tag name="AUDIO_ID" val="329"/>
  <p:tag name="ELAPSEDTIME" val="75.0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QIgSXbAA_files\slide0001_image001.j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fc0c09a-02cd-4b8b-bf15-2445961b5e8a"/>
  <p:tag name="AUDIO_ID" val="267"/>
  <p:tag name="ELAPSEDTIME" val="15.6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ed0cf0-dc8d-4a5e-93c9-1300e87817cf"/>
  <p:tag name="AUDIO_ID" val="261"/>
  <p:tag name="ELAPSEDTIME" val="57.7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7773cc-dfbe-4af4-a4a0-0fe9a7d67103"/>
  <p:tag name="AUDIO_ID" val="265"/>
  <p:tag name="ELAPSEDTIME" val="11.4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m74D1Ndp_files\slide0001_image001.j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" val="8226"/>
  <p:tag name="BULLET_3" val="8226"/>
  <p:tag name="BULLET_1" val="8226"/>
  <p:tag name="MARGIN_1" val="8.875039"/>
  <p:tag name="MARGIN_2" val="36"/>
  <p:tag name="MARGIN_3" val="72"/>
  <p:tag name="MARGIN_4" val="108"/>
  <p:tag name="MARGIN_5" val="144"/>
  <p:tag name="FONT_SIZE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ELAPSEDTIME" val="5.0"/>
  <p:tag name="ANNOTATION_COUNT" val="0"/>
  <p:tag name="ARTICULATE_SLIDE_GUID" val="0aedcd00-48a0-47e2-a683-0b43453a1d20"/>
  <p:tag name="ARTICULATE_SLIDE_PAUSE" val="1"/>
  <p:tag name="ARTICULATE_NAV_LEVEL" val="1"/>
  <p:tag name="ARTICULATE_PLAYLIST_ID" val="-1"/>
  <p:tag name="ARTICULATE_LOCK_SLIDE" val="0"/>
  <p:tag name="ARTICULATE_SLIDE_NAV" val="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8dHqunX4_files\slide0001_image001.j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ece4400-495d-4051-addd-d47b5965a157"/>
  <p:tag name="AUDIO_ID" val="318"/>
  <p:tag name="ELAPSEDTIME" val="8.7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x3kDlA6G_files\slide0001_image001.jp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LX43WFJL_files\slide0001_image001.jp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oBPeMKrs_files\slide0001_image001.j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ygMpBNf6_files\slide0001_image001.jp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0"/>
  <p:tag name="ELAPSEDTIME" val="6.5"/>
  <p:tag name="ANNOTATION_COUNT" val="0"/>
  <p:tag name="ARTICULATE_SLIDE_GUID" val="ed9fe4da-8e40-4a32-87a9-0d5a550d749c"/>
  <p:tag name="ARTICULATE_SLIDE_PAUSE" val="1"/>
  <p:tag name="ARTICULATE_NAV_LEVEL" val="1"/>
  <p:tag name="ARTICULATE_PLAYLIST_ID" val="-1"/>
  <p:tag name="ARTICULATE_LOCK_SLIDE" val="0"/>
  <p:tag name="ARTICULATE_SLIDE_NAV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DNccerxU_files\slide0001_image001.jp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70l5So4D_files\slide0001_image001.jp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2498f4f-4465-41f9-9604-33273abcfa72"/>
  <p:tag name="AUDIO_ID" val="319"/>
  <p:tag name="ELAPSEDTIME" val="7.1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1B2L4MfC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VFAQFyL3_files\slide0001_image001.jp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3SZ9p0aQ_files\slide0001_image001.jp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301e532-94f2-4dfb-9624-3033d0f519d1"/>
  <p:tag name="AUDIO_ID" val="324"/>
  <p:tag name="ELAPSEDTIME" val="13.6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U0xTu7hJ_files\slide0001_image001.jp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t0ffvqi7_files\slide0001_image001.jp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gpAmHBrb_files\slide0001_image001.jp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3"/>
  <p:tag name="ELAPSEDTIME" val="14.5"/>
  <p:tag name="ANNOTATION_COUNT" val="0"/>
  <p:tag name="ARTICULATE_SLIDE_GUID" val="31e1d3a1-502d-41d6-9bb4-f4312c2896f2"/>
  <p:tag name="ARTICULATE_SLIDE_PAUSE" val="1"/>
  <p:tag name="ARTICULATE_NAV_LEVEL" val="1"/>
  <p:tag name="ARTICULATE_PLAYLIST_ID" val="-1"/>
  <p:tag name="ARTICULATE_LOCK_SLIDE" val="0"/>
  <p:tag name="ARTICULATE_SLIDE_NAV" val="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fm12PwYa_files\slide0001_image001.j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9"/>
  <p:tag name="ELAPSEDTIME" val="32.1"/>
  <p:tag name="ANNOTATION_COUNT" val="0"/>
  <p:tag name="ARTICULATE_SLIDE_GUID" val="92971503-786d-48de-b6c1-8c8c7516db98"/>
  <p:tag name="ARTICULATE_SLIDE_PAUSE" val="1"/>
  <p:tag name="ARTICULATE_NAV_LEVEL" val="1"/>
  <p:tag name="ARTICULATE_PLAYLIST_ID" val="-1"/>
  <p:tag name="ARTICULATE_LOCK_SLIDE" val="0"/>
  <p:tag name="ARTICULATE_SLIDE_NAV" val="2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YpqC7qvt_files\slide0001_image001.jp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ocd235\LOCALS~1\Temp\articulate\presenter\imgtemp\tosDi64h_files\slide0001_image001.j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85205-fa6f-4c0e-8c29-e8f1183a25fa"/>
  <p:tag name="AUDIO_ID" val="266"/>
  <p:tag name="ELAPSEDTIME" val="46.1"/>
  <p:tag name="ANNOTATION_COUNT" val="0"/>
  <p:tag name="ARTICULATE_SLIDE_PAUSE" val="1"/>
  <p:tag name="ARTICULATE_NAV_LEVEL" val="1"/>
  <p:tag name="ARTICULATE_PLAYLIST_ID" val="-1"/>
  <p:tag name="ARTICULATE_LOCK_SLIDE" val="0"/>
  <p:tag name="ARTICULATE_SLIDE_NAV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1517</Words>
  <Application>Microsoft Office PowerPoint</Application>
  <PresentationFormat>On-screen Show (4:3)</PresentationFormat>
  <Paragraphs>321</Paragraphs>
  <Slides>51</Slides>
  <Notes>46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宋体</vt:lpstr>
      <vt:lpstr>Arial</vt:lpstr>
      <vt:lpstr>Calibri</vt:lpstr>
      <vt:lpstr>Symbol</vt:lpstr>
      <vt:lpstr>Times New Roman</vt:lpstr>
      <vt:lpstr>Verdana</vt:lpstr>
      <vt:lpstr>Wingdings</vt:lpstr>
      <vt:lpstr>Wingdings 2</vt:lpstr>
      <vt:lpstr>Office Theme</vt:lpstr>
      <vt:lpstr>Asbestos Awareness Training</vt:lpstr>
      <vt:lpstr>Course Outline</vt:lpstr>
      <vt:lpstr>PowerPoint Presentation</vt:lpstr>
      <vt:lpstr>PowerPoint Presentation</vt:lpstr>
      <vt:lpstr>Common Types of Asbestos</vt:lpstr>
      <vt:lpstr>Other types of asbestos -</vt:lpstr>
      <vt:lpstr>Vermiculite</vt:lpstr>
      <vt:lpstr>PowerPoint Presentation</vt:lpstr>
      <vt:lpstr>Uses of Asbestos</vt:lpstr>
      <vt:lpstr>Properties of Asbestos</vt:lpstr>
      <vt:lpstr>Some Asbestos-Containing Materials*</vt:lpstr>
      <vt:lpstr>Some Asbestos-Containing Materials</vt:lpstr>
      <vt:lpstr>Asbestos is an Inhalation Hazard</vt:lpstr>
      <vt:lpstr>Asbestos-related diseases</vt:lpstr>
      <vt:lpstr>Smoking and Asbestos</vt:lpstr>
      <vt:lpstr>Asbestosis Example</vt:lpstr>
      <vt:lpstr>Current worker exposure to asbestos</vt:lpstr>
      <vt:lpstr>PowerPoint Presentation</vt:lpstr>
      <vt:lpstr>Brief history of U.S. asbestos regulation</vt:lpstr>
      <vt:lpstr>Thermal System Insulation (TSI)</vt:lpstr>
      <vt:lpstr>PowerPoint Presentation</vt:lpstr>
      <vt:lpstr>PowerPoint Presentation</vt:lpstr>
      <vt:lpstr>PowerPoint Presentation</vt:lpstr>
      <vt:lpstr>Asbestos Duct Tape </vt:lpstr>
      <vt:lpstr>PowerPoint Presentation</vt:lpstr>
      <vt:lpstr>Asbestos gaskets, rope and packing – may be round, flat or impregnated with waterproof sealant</vt:lpstr>
      <vt:lpstr>PowerPoint Presentation</vt:lpstr>
      <vt:lpstr>PowerPoint Presentation</vt:lpstr>
      <vt:lpstr>Asbestos Roofing Material</vt:lpstr>
      <vt:lpstr>PowerPoint Presentation</vt:lpstr>
      <vt:lpstr>Asbestos Sheet Vinyl</vt:lpstr>
      <vt:lpstr>Surfacing Material</vt:lpstr>
      <vt:lpstr>PowerPoint Presentation</vt:lpstr>
      <vt:lpstr>PowerPoint Presentation</vt:lpstr>
      <vt:lpstr>Popcorn Ceiling Material</vt:lpstr>
      <vt:lpstr>PowerPoint Presentation</vt:lpstr>
      <vt:lpstr>Asbestos Mill Board</vt:lpstr>
      <vt:lpstr>PowerPoint Presentation</vt:lpstr>
      <vt:lpstr>Asbestos in joint compound and plaster</vt:lpstr>
      <vt:lpstr>How do asbestos fibers get in the air?</vt:lpstr>
      <vt:lpstr>How do asbestos fibers get in the air?</vt:lpstr>
      <vt:lpstr>“ACM” and “PACM”</vt:lpstr>
      <vt:lpstr>Communication of Hazards</vt:lpstr>
      <vt:lpstr>Custodial/Light maintenance work</vt:lpstr>
      <vt:lpstr>Custodial/Light maintenance work</vt:lpstr>
      <vt:lpstr>Custodial/Light maintenance work</vt:lpstr>
      <vt:lpstr>Steve McQueen</vt:lpstr>
      <vt:lpstr>Areas of Asbestos – High School</vt:lpstr>
      <vt:lpstr>Areas of Asbestos – Middle School</vt:lpstr>
      <vt:lpstr>Buildings That DO NOT Contain Asbestos Materials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Cranfill</dc:creator>
  <cp:lastModifiedBy>Dottie</cp:lastModifiedBy>
  <cp:revision>25</cp:revision>
  <dcterms:created xsi:type="dcterms:W3CDTF">2015-10-08T20:21:34Z</dcterms:created>
  <dcterms:modified xsi:type="dcterms:W3CDTF">2025-01-21T18:55:25Z</dcterms:modified>
</cp:coreProperties>
</file>